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7" r:id="rId4"/>
    <p:sldId id="278" r:id="rId5"/>
    <p:sldId id="273" r:id="rId6"/>
    <p:sldId id="275" r:id="rId7"/>
    <p:sldId id="281" r:id="rId8"/>
    <p:sldId id="282" r:id="rId9"/>
    <p:sldId id="280" r:id="rId10"/>
    <p:sldId id="276" r:id="rId11"/>
    <p:sldId id="279" r:id="rId12"/>
    <p:sldId id="271" r:id="rId13"/>
    <p:sldId id="272" r:id="rId14"/>
    <p:sldId id="268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BAFB-52AE-4876-988B-0E5A472CD57B}" type="datetimeFigureOut">
              <a:rPr lang="en-US" smtClean="0"/>
              <a:pPr/>
              <a:t>3/23/2013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4EE9-94EA-40B1-A8F5-07461FD760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2.vml"/><Relationship Id="rId6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slide" Target="slide4.xml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3.v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image" Target="../media/image19.wmf"/><Relationship Id="rId4" Type="http://schemas.openxmlformats.org/officeDocument/2006/relationships/slide" Target="slide6.xml"/><Relationship Id="rId9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4.v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5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5.v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6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6.vml"/><Relationship Id="rId6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7.vml"/><Relationship Id="rId6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slide" Target="slide8.xml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8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8.v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9.vml"/><Relationship Id="rId6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slide" Target="slide16.xml"/><Relationship Id="rId9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0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0.vml"/><Relationship Id="rId6" Type="http://schemas.openxmlformats.org/officeDocument/2006/relationships/slide" Target="slide13.xml"/><Relationship Id="rId5" Type="http://schemas.openxmlformats.org/officeDocument/2006/relationships/slide" Target="slide17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1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1.vml"/><Relationship Id="rId6" Type="http://schemas.openxmlformats.org/officeDocument/2006/relationships/slide" Target="slide13.xml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2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2.vml"/><Relationship Id="rId6" Type="http://schemas.openxmlformats.org/officeDocument/2006/relationships/slide" Target="slide13.xml"/><Relationship Id="rId5" Type="http://schemas.openxmlformats.org/officeDocument/2006/relationships/slide" Target="slide18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3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3.vml"/><Relationship Id="rId6" Type="http://schemas.openxmlformats.org/officeDocument/2006/relationships/slide" Target="slide13.xml"/><Relationship Id="rId5" Type="http://schemas.openxmlformats.org/officeDocument/2006/relationships/slide" Target="slide19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4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4.vml"/><Relationship Id="rId6" Type="http://schemas.openxmlformats.org/officeDocument/2006/relationships/slide" Target="slide13.xml"/><Relationship Id="rId5" Type="http://schemas.openxmlformats.org/officeDocument/2006/relationships/slide" Target="slide20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5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5.vml"/><Relationship Id="rId6" Type="http://schemas.openxmlformats.org/officeDocument/2006/relationships/slide" Target="slide13.xml"/><Relationship Id="rId5" Type="http://schemas.openxmlformats.org/officeDocument/2006/relationships/slide" Target="slide21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6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6.vml"/><Relationship Id="rId6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slide" Target="slide22.xml"/><Relationship Id="rId9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\\ADMIN\USERS\Users\PGREENLE\$%20powerpoint\ask%20audience.wav" TargetMode="Externa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ADMIN\USERS\Users\PGREENLE\$%20powerpoint\final%20music.wav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857420" y="3429000"/>
            <a:ext cx="61436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9322" y="42860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1071546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smtClean="0"/>
              <a:t>Objective</a:t>
            </a:r>
            <a:r>
              <a:rPr lang="en-GB" sz="6000" dirty="0" smtClean="0"/>
              <a:t>: </a:t>
            </a:r>
          </a:p>
          <a:p>
            <a:pPr algn="ctr"/>
            <a:endParaRPr lang="en-GB" sz="6000" u="sng" dirty="0" smtClean="0"/>
          </a:p>
          <a:p>
            <a:pPr algn="ctr"/>
            <a:r>
              <a:rPr lang="en-GB" sz="6000" u="sng" dirty="0" smtClean="0"/>
              <a:t>I can convert Metric Lengths</a:t>
            </a:r>
            <a:endParaRPr lang="en-GB" sz="6000" u="sng" dirty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507" y="1268760"/>
            <a:ext cx="693049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70" y="2852936"/>
            <a:ext cx="871923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32" y="4293096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00445" cy="151216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8700445" cy="151216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929198"/>
            <a:ext cx="8700445" cy="151216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12281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1356614" cy="323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142908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CONVERT TO MM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0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CONVERT</a:t>
            </a:r>
            <a:r>
              <a:rPr lang="en-GB" sz="2400" b="1" dirty="0" smtClean="0"/>
              <a:t> TO CM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CONVERT TO M</a:t>
            </a:r>
            <a:endParaRPr lang="en-GB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131840" y="5733256"/>
            <a:ext cx="2808312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are working at grade 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871923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" y="548680"/>
            <a:ext cx="91154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420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6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6553200"/>
          <a:ext cx="304800" cy="304800"/>
        </p:xfrm>
        <a:graphic>
          <a:graphicData uri="http://schemas.openxmlformats.org/presentationml/2006/ole">
            <p:oleObj spid="_x0000_s1026" name="Sound Recorder Document" r:id="rId3" imgW="304520" imgH="304520" progId="SoundRec">
              <p:embed/>
            </p:oleObj>
          </a:graphicData>
        </a:graphic>
      </p:graphicFrame>
      <p:pic>
        <p:nvPicPr>
          <p:cNvPr id="1027" name="Picture 1069"/>
          <p:cNvPicPr>
            <a:picLocks noChangeAspect="1" noChangeArrowheads="1"/>
          </p:cNvPicPr>
          <p:nvPr/>
        </p:nvPicPr>
        <p:blipFill>
          <a:blip r:embed="rId4" cstate="print"/>
          <a:srcRect l="6645" t="29532" r="29901" b="16734"/>
          <a:stretch>
            <a:fillRect/>
          </a:stretch>
        </p:blipFill>
        <p:spPr bwMode="auto">
          <a:xfrm>
            <a:off x="0" y="623888"/>
            <a:ext cx="91440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8" name="AutoShape 1070"/>
          <p:cNvSpPr>
            <a:spLocks noChangeArrowheads="1"/>
          </p:cNvSpPr>
          <p:nvPr/>
        </p:nvSpPr>
        <p:spPr bwMode="auto">
          <a:xfrm>
            <a:off x="755650" y="1682750"/>
            <a:ext cx="3095625" cy="271621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Answer questions </a:t>
            </a:r>
          </a:p>
          <a:p>
            <a:pPr algn="ctr">
              <a:defRPr/>
            </a:pPr>
            <a:r>
              <a:rPr lang="en-GB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the subject of</a:t>
            </a:r>
          </a:p>
          <a:p>
            <a:pPr algn="ctr">
              <a:defRPr/>
            </a:pPr>
            <a:r>
              <a:rPr lang="en-GB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Measures</a:t>
            </a:r>
          </a:p>
        </p:txBody>
      </p:sp>
      <p:sp>
        <p:nvSpPr>
          <p:cNvPr id="3120" name="AutoShape 107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40600" y="2249488"/>
            <a:ext cx="1711325" cy="1270000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Let’s Begin</a:t>
            </a:r>
          </a:p>
        </p:txBody>
      </p:sp>
      <p:sp>
        <p:nvSpPr>
          <p:cNvPr id="1030" name="Rectangle 1073"/>
          <p:cNvSpPr>
            <a:spLocks noChangeArrowheads="1"/>
          </p:cNvSpPr>
          <p:nvPr/>
        </p:nvSpPr>
        <p:spPr bwMode="auto">
          <a:xfrm>
            <a:off x="5348288" y="1327150"/>
            <a:ext cx="1503362" cy="195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2000" y="1989138"/>
            <a:ext cx="7620000" cy="9064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many metres are there in 3.9km?</a:t>
            </a:r>
          </a:p>
        </p:txBody>
      </p:sp>
      <p:sp>
        <p:nvSpPr>
          <p:cNvPr id="205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3900</a:t>
            </a:r>
          </a:p>
        </p:txBody>
      </p:sp>
      <p:sp>
        <p:nvSpPr>
          <p:cNvPr id="2053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0.0039</a:t>
            </a:r>
          </a:p>
        </p:txBody>
      </p:sp>
      <p:sp>
        <p:nvSpPr>
          <p:cNvPr id="2054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39</a:t>
            </a:r>
          </a:p>
        </p:txBody>
      </p:sp>
      <p:sp>
        <p:nvSpPr>
          <p:cNvPr id="2055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390</a:t>
            </a:r>
          </a:p>
        </p:txBody>
      </p:sp>
      <p:sp>
        <p:nvSpPr>
          <p:cNvPr id="2056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92475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553200" y="3422650"/>
          <a:ext cx="1292225" cy="622300"/>
        </p:xfrm>
        <a:graphic>
          <a:graphicData uri="http://schemas.openxmlformats.org/presentationml/2006/ole">
            <p:oleObj spid="_x0000_s2050" name="Clip" r:id="rId7" imgW="1821240" imgH="876600" progId="MS_ClipArt_Gallery.5">
              <p:embed/>
            </p:oleObj>
          </a:graphicData>
        </a:graphic>
      </p:graphicFrame>
      <p:sp>
        <p:nvSpPr>
          <p:cNvPr id="2057" name="Oval 12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38150" y="5437188"/>
            <a:ext cx="8226425" cy="528637"/>
            <a:chOff x="288" y="3456"/>
            <a:chExt cx="5136" cy="288"/>
          </a:xfrm>
        </p:grpSpPr>
        <p:sp>
          <p:nvSpPr>
            <p:cNvPr id="2063" name="Text Box 22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2064" name="Text Box 23"/>
            <p:cNvSpPr txBox="1">
              <a:spLocks noChangeArrowheads="1"/>
            </p:cNvSpPr>
            <p:nvPr/>
          </p:nvSpPr>
          <p:spPr bwMode="auto">
            <a:xfrm>
              <a:off x="292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2059" name="Oval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02075" y="3292475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060" name="Picture 15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3238" y="3398838"/>
            <a:ext cx="939800" cy="673100"/>
          </a:xfrm>
          <a:prstGeom prst="rect">
            <a:avLst/>
          </a:prstGeom>
          <a:solidFill>
            <a:srgbClr val="FF9900"/>
          </a:solidFill>
          <a:ln w="28575">
            <a:noFill/>
            <a:miter lim="800000"/>
            <a:headEnd/>
            <a:tailEnd/>
          </a:ln>
        </p:spPr>
      </p:pic>
      <p:pic>
        <p:nvPicPr>
          <p:cNvPr id="44037" name="Picture 5">
            <a:hlinkClick r:id="" action="ppaction://media"/>
          </p:cNvPr>
          <p:cNvPicPr>
            <a:picLocks noRot="1" noChangeAspect="1" noChangeArrowheads="1"/>
          </p:cNvPicPr>
          <p:nvPr>
            <p:ph idx="1"/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noFill/>
          <a:ln>
            <a:miter lim="800000"/>
            <a:headEnd/>
            <a:tailEnd/>
          </a:ln>
        </p:spPr>
      </p:pic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1009650" y="352425"/>
            <a:ext cx="6975475" cy="130016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1 for £100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62000" y="2060575"/>
            <a:ext cx="7620000" cy="1008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many mm are there in 99cm?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3076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9.9</a:t>
            </a:r>
          </a:p>
        </p:txBody>
      </p:sp>
      <p:sp>
        <p:nvSpPr>
          <p:cNvPr id="307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0.99</a:t>
            </a:r>
          </a:p>
        </p:txBody>
      </p:sp>
      <p:sp>
        <p:nvSpPr>
          <p:cNvPr id="3078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9900</a:t>
            </a:r>
          </a:p>
        </p:txBody>
      </p:sp>
      <p:sp>
        <p:nvSpPr>
          <p:cNvPr id="3079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990</a:t>
            </a:r>
          </a:p>
        </p:txBody>
      </p:sp>
      <p:sp>
        <p:nvSpPr>
          <p:cNvPr id="3080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3074" name="Clip" r:id="rId7" imgW="1821240" imgH="876600" progId="MS_ClipArt_Gallery.5">
              <p:embed/>
            </p:oleObj>
          </a:graphicData>
        </a:graphic>
      </p:graphicFrame>
      <p:sp>
        <p:nvSpPr>
          <p:cNvPr id="3081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pic>
        <p:nvPicPr>
          <p:cNvPr id="513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Oval 1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084" name="Picture 20" descr="bs00224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solidFill>
            <a:srgbClr val="FF9900"/>
          </a:solidFill>
          <a:ln w="2857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4975" y="4711700"/>
            <a:ext cx="8150225" cy="1225550"/>
            <a:chOff x="288" y="2976"/>
            <a:chExt cx="5088" cy="768"/>
          </a:xfrm>
        </p:grpSpPr>
        <p:sp>
          <p:nvSpPr>
            <p:cNvPr id="3087" name="Text Box 23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3088" name="Text Box 24"/>
            <p:cNvSpPr txBox="1">
              <a:spLocks noChangeArrowheads="1"/>
            </p:cNvSpPr>
            <p:nvPr/>
          </p:nvSpPr>
          <p:spPr bwMode="auto">
            <a:xfrm>
              <a:off x="2880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1069975" y="398463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2 for £200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5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2060575"/>
            <a:ext cx="7620000" cy="936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many cm are there in 88m?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410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88</a:t>
            </a:r>
          </a:p>
        </p:txBody>
      </p:sp>
      <p:sp>
        <p:nvSpPr>
          <p:cNvPr id="4101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880</a:t>
            </a:r>
          </a:p>
        </p:txBody>
      </p:sp>
      <p:sp>
        <p:nvSpPr>
          <p:cNvPr id="410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88000</a:t>
            </a:r>
          </a:p>
        </p:txBody>
      </p:sp>
      <p:sp>
        <p:nvSpPr>
          <p:cNvPr id="4103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8800</a:t>
            </a:r>
          </a:p>
        </p:txBody>
      </p:sp>
      <p:sp>
        <p:nvSpPr>
          <p:cNvPr id="4104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6659563" y="3429000"/>
          <a:ext cx="1185862" cy="622300"/>
        </p:xfrm>
        <a:graphic>
          <a:graphicData uri="http://schemas.openxmlformats.org/presentationml/2006/ole">
            <p:oleObj spid="_x0000_s4098" name="Clip" r:id="rId7" imgW="1821240" imgH="876600" progId="MS_ClipArt_Gallery.5">
              <p:embed/>
            </p:oleObj>
          </a:graphicData>
        </a:graphic>
      </p:graphicFrame>
      <p:sp>
        <p:nvSpPr>
          <p:cNvPr id="4105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4106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107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2600" y="4713288"/>
            <a:ext cx="3962400" cy="1219200"/>
            <a:chOff x="288" y="2976"/>
            <a:chExt cx="2496" cy="768"/>
          </a:xfrm>
        </p:grpSpPr>
        <p:sp>
          <p:nvSpPr>
            <p:cNvPr id="4111" name="Text Box 17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28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1055688" y="428625"/>
            <a:ext cx="6975475" cy="130016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3 for £300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6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620000" cy="9350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many cm are there in 7.1m?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5124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71</a:t>
            </a:r>
          </a:p>
        </p:txBody>
      </p:sp>
      <p:sp>
        <p:nvSpPr>
          <p:cNvPr id="512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7100</a:t>
            </a:r>
          </a:p>
        </p:txBody>
      </p:sp>
      <p:sp>
        <p:nvSpPr>
          <p:cNvPr id="5126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710 </a:t>
            </a:r>
          </a:p>
        </p:txBody>
      </p:sp>
      <p:sp>
        <p:nvSpPr>
          <p:cNvPr id="512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0.71</a:t>
            </a:r>
          </a:p>
        </p:txBody>
      </p:sp>
      <p:sp>
        <p:nvSpPr>
          <p:cNvPr id="5128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5122" name="Clip" r:id="rId7" imgW="1821240" imgH="876600" progId="MS_ClipArt_Gallery.5">
              <p:embed/>
            </p:oleObj>
          </a:graphicData>
        </a:graphic>
      </p:graphicFrame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5130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131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46613" y="4737100"/>
            <a:ext cx="3962400" cy="1219200"/>
            <a:chOff x="2928" y="2976"/>
            <a:chExt cx="2496" cy="768"/>
          </a:xfrm>
        </p:grpSpPr>
        <p:sp>
          <p:nvSpPr>
            <p:cNvPr id="5135" name="Text Box 17"/>
            <p:cNvSpPr txBox="1">
              <a:spLocks noChangeArrowheads="1"/>
            </p:cNvSpPr>
            <p:nvPr/>
          </p:nvSpPr>
          <p:spPr bwMode="auto">
            <a:xfrm>
              <a:off x="292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5136" name="Text Box 18"/>
            <p:cNvSpPr txBox="1">
              <a:spLocks noChangeArrowheads="1"/>
            </p:cNvSpPr>
            <p:nvPr/>
          </p:nvSpPr>
          <p:spPr bwMode="auto">
            <a:xfrm>
              <a:off x="292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1009650" y="414338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4 for £500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7686" y="1000108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Arial Black" pitchFamily="34" charset="0"/>
              </a:rPr>
              <a:t>GIVE OUT THE BOOKS PLEASE</a:t>
            </a:r>
            <a:endParaRPr lang="en-GB" sz="6000" b="1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2928958" cy="36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2060575"/>
            <a:ext cx="7620000" cy="1081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GB" sz="3200">
                <a:solidFill>
                  <a:srgbClr val="FF7313"/>
                </a:solidFill>
                <a:latin typeface="Arial" charset="0"/>
              </a:rPr>
              <a:t>How many grams are there in 9.5 kg</a:t>
            </a:r>
            <a:r>
              <a:rPr lang="en-US" sz="3200">
                <a:solidFill>
                  <a:srgbClr val="FF7313"/>
                </a:solidFill>
                <a:latin typeface="Arial" charset="0"/>
              </a:rPr>
              <a:t>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614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95000</a:t>
            </a:r>
          </a:p>
        </p:txBody>
      </p:sp>
      <p:sp>
        <p:nvSpPr>
          <p:cNvPr id="6149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95</a:t>
            </a:r>
          </a:p>
        </p:txBody>
      </p:sp>
      <p:sp>
        <p:nvSpPr>
          <p:cNvPr id="615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950 </a:t>
            </a:r>
          </a:p>
        </p:txBody>
      </p:sp>
      <p:sp>
        <p:nvSpPr>
          <p:cNvPr id="6151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9500</a:t>
            </a:r>
          </a:p>
        </p:txBody>
      </p:sp>
      <p:sp>
        <p:nvSpPr>
          <p:cNvPr id="6152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6645275" y="3429000"/>
          <a:ext cx="1200150" cy="577850"/>
        </p:xfrm>
        <a:graphic>
          <a:graphicData uri="http://schemas.openxmlformats.org/presentationml/2006/ole">
            <p:oleObj spid="_x0000_s6146" name="Clip" r:id="rId7" imgW="1821240" imgH="876600" progId="MS_ClipArt_Gallery.5">
              <p:embed/>
            </p:oleObj>
          </a:graphicData>
        </a:graphic>
      </p:graphicFrame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6154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155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820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9900" y="4713288"/>
            <a:ext cx="8153400" cy="1219200"/>
            <a:chOff x="288" y="2976"/>
            <a:chExt cx="5136" cy="768"/>
          </a:xfrm>
        </p:grpSpPr>
        <p:sp>
          <p:nvSpPr>
            <p:cNvPr id="6159" name="Text Box 17"/>
            <p:cNvSpPr txBox="1">
              <a:spLocks noChangeArrowheads="1"/>
            </p:cNvSpPr>
            <p:nvPr/>
          </p:nvSpPr>
          <p:spPr bwMode="auto">
            <a:xfrm>
              <a:off x="292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6160" name="Text Box 18"/>
            <p:cNvSpPr txBox="1">
              <a:spLocks noChangeArrowheads="1"/>
            </p:cNvSpPr>
            <p:nvPr/>
          </p:nvSpPr>
          <p:spPr bwMode="auto">
            <a:xfrm>
              <a:off x="28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1039813" y="398463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5 for £1000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8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2286000"/>
            <a:ext cx="76200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many grams are there in 1.8kg?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717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1800</a:t>
            </a:r>
          </a:p>
        </p:txBody>
      </p:sp>
      <p:sp>
        <p:nvSpPr>
          <p:cNvPr id="7173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180</a:t>
            </a:r>
          </a:p>
        </p:txBody>
      </p:sp>
      <p:sp>
        <p:nvSpPr>
          <p:cNvPr id="7174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0.018</a:t>
            </a:r>
          </a:p>
        </p:txBody>
      </p:sp>
      <p:sp>
        <p:nvSpPr>
          <p:cNvPr id="7175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18</a:t>
            </a:r>
          </a:p>
        </p:txBody>
      </p:sp>
      <p:sp>
        <p:nvSpPr>
          <p:cNvPr id="7176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7170" name="Clip" r:id="rId7" imgW="1821240" imgH="876600" progId="MS_ClipArt_Gallery.5">
              <p:embed/>
            </p:oleObj>
          </a:graphicData>
        </a:graphic>
      </p:graphicFrame>
      <p:sp>
        <p:nvSpPr>
          <p:cNvPr id="7177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7178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9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44500" y="4737100"/>
            <a:ext cx="8153400" cy="1219200"/>
            <a:chOff x="288" y="2976"/>
            <a:chExt cx="5136" cy="768"/>
          </a:xfrm>
        </p:grpSpPr>
        <p:sp>
          <p:nvSpPr>
            <p:cNvPr id="7183" name="Text Box 18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7184" name="Text Box 19"/>
            <p:cNvSpPr txBox="1">
              <a:spLocks noChangeArrowheads="1"/>
            </p:cNvSpPr>
            <p:nvPr/>
          </p:nvSpPr>
          <p:spPr bwMode="auto">
            <a:xfrm>
              <a:off x="292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1100138" y="414338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6 for £2000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989138"/>
            <a:ext cx="7770813" cy="10080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many cm are there in 8.1m?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8196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81</a:t>
            </a:r>
          </a:p>
        </p:txBody>
      </p:sp>
      <p:sp>
        <p:nvSpPr>
          <p:cNvPr id="8197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810</a:t>
            </a:r>
          </a:p>
        </p:txBody>
      </p:sp>
      <p:sp>
        <p:nvSpPr>
          <p:cNvPr id="8198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102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0.081</a:t>
            </a:r>
          </a:p>
        </p:txBody>
      </p:sp>
      <p:sp>
        <p:nvSpPr>
          <p:cNvPr id="819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0.81</a:t>
            </a:r>
          </a:p>
        </p:txBody>
      </p:sp>
      <p:sp>
        <p:nvSpPr>
          <p:cNvPr id="8200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8194" name="Clip" r:id="rId7" imgW="1821240" imgH="876600" progId="MS_ClipArt_Gallery.5">
              <p:embed/>
            </p:oleObj>
          </a:graphicData>
        </a:graphic>
      </p:graphicFrame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8202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203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60900" y="4713288"/>
            <a:ext cx="3962400" cy="1143000"/>
            <a:chOff x="2928" y="2976"/>
            <a:chExt cx="2496" cy="720"/>
          </a:xfrm>
        </p:grpSpPr>
        <p:sp>
          <p:nvSpPr>
            <p:cNvPr id="8207" name="Text Box 17"/>
            <p:cNvSpPr txBox="1">
              <a:spLocks noChangeArrowheads="1"/>
            </p:cNvSpPr>
            <p:nvPr/>
          </p:nvSpPr>
          <p:spPr bwMode="auto">
            <a:xfrm>
              <a:off x="2928" y="3408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8208" name="Text Box 18"/>
            <p:cNvSpPr txBox="1">
              <a:spLocks noChangeArrowheads="1"/>
            </p:cNvSpPr>
            <p:nvPr/>
          </p:nvSpPr>
          <p:spPr bwMode="auto">
            <a:xfrm>
              <a:off x="292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1069975" y="428625"/>
            <a:ext cx="6975475" cy="130016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7 for £4000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2286000"/>
            <a:ext cx="7620000" cy="85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many mm are there in 11 cm?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922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110</a:t>
            </a:r>
          </a:p>
        </p:txBody>
      </p:sp>
      <p:sp>
        <p:nvSpPr>
          <p:cNvPr id="9221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</a:t>
            </a:r>
            <a:r>
              <a:rPr lang="en-US">
                <a:solidFill>
                  <a:srgbClr val="FF7313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FF7313"/>
                </a:solidFill>
                <a:latin typeface="Arial" charset="0"/>
              </a:rPr>
              <a:t>0.11</a:t>
            </a:r>
            <a:endParaRPr lang="en-US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922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1100</a:t>
            </a:r>
          </a:p>
        </p:txBody>
      </p:sp>
      <p:sp>
        <p:nvSpPr>
          <p:cNvPr id="9223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1.1</a:t>
            </a:r>
          </a:p>
        </p:txBody>
      </p:sp>
      <p:sp>
        <p:nvSpPr>
          <p:cNvPr id="9224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9218" name="Clip" r:id="rId7" imgW="1821240" imgH="876600" progId="MS_ClipArt_Gallery.5">
              <p:embed/>
            </p:oleObj>
          </a:graphicData>
        </a:graphic>
      </p:graphicFrame>
      <p:sp>
        <p:nvSpPr>
          <p:cNvPr id="9225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9226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9227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9738" y="5497513"/>
            <a:ext cx="8153400" cy="457200"/>
            <a:chOff x="288" y="3456"/>
            <a:chExt cx="5136" cy="288"/>
          </a:xfrm>
        </p:grpSpPr>
        <p:sp>
          <p:nvSpPr>
            <p:cNvPr id="9231" name="Text Box 17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9232" name="Text Box 18"/>
            <p:cNvSpPr txBox="1">
              <a:spLocks noChangeArrowheads="1"/>
            </p:cNvSpPr>
            <p:nvPr/>
          </p:nvSpPr>
          <p:spPr bwMode="auto">
            <a:xfrm>
              <a:off x="292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1100138" y="414338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8 for £8000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08038" y="2057400"/>
            <a:ext cx="7620000" cy="844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What units you use to measure the length of a fly’s wing?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10244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m</a:t>
            </a:r>
          </a:p>
        </p:txBody>
      </p:sp>
      <p:sp>
        <p:nvSpPr>
          <p:cNvPr id="1024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cm</a:t>
            </a:r>
          </a:p>
        </p:txBody>
      </p:sp>
      <p:sp>
        <p:nvSpPr>
          <p:cNvPr id="1024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g</a:t>
            </a:r>
          </a:p>
        </p:txBody>
      </p:sp>
      <p:sp>
        <p:nvSpPr>
          <p:cNvPr id="10247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mm</a:t>
            </a:r>
          </a:p>
        </p:txBody>
      </p:sp>
      <p:sp>
        <p:nvSpPr>
          <p:cNvPr id="10248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10242" name="Clip" r:id="rId7" imgW="1821240" imgH="876600" progId="MS_ClipArt_Gallery.5">
              <p:embed/>
            </p:oleObj>
          </a:graphicData>
        </a:graphic>
      </p:graphicFrame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10250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251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4025" y="4724400"/>
            <a:ext cx="3962400" cy="1219200"/>
            <a:chOff x="288" y="2976"/>
            <a:chExt cx="2496" cy="768"/>
          </a:xfrm>
        </p:grpSpPr>
        <p:sp>
          <p:nvSpPr>
            <p:cNvPr id="10255" name="Text Box 17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10256" name="Text Box 18"/>
            <p:cNvSpPr txBox="1">
              <a:spLocks noChangeArrowheads="1"/>
            </p:cNvSpPr>
            <p:nvPr/>
          </p:nvSpPr>
          <p:spPr bwMode="auto">
            <a:xfrm>
              <a:off x="28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1054100" y="382588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9 for £16000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2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620000" cy="1008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Convert 63 mm into cm?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1126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6.3</a:t>
            </a:r>
          </a:p>
        </p:txBody>
      </p:sp>
      <p:sp>
        <p:nvSpPr>
          <p:cNvPr id="1126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630</a:t>
            </a:r>
          </a:p>
        </p:txBody>
      </p:sp>
      <p:sp>
        <p:nvSpPr>
          <p:cNvPr id="1127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630</a:t>
            </a:r>
          </a:p>
        </p:txBody>
      </p:sp>
      <p:sp>
        <p:nvSpPr>
          <p:cNvPr id="1127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0.63</a:t>
            </a:r>
          </a:p>
        </p:txBody>
      </p:sp>
      <p:sp>
        <p:nvSpPr>
          <p:cNvPr id="11272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11266" name="Clip" r:id="rId7" imgW="1821240" imgH="876600" progId="MS_ClipArt_Gallery.5">
              <p:embed/>
            </p:oleObj>
          </a:graphicData>
        </a:graphic>
      </p:graphicFrame>
      <p:sp>
        <p:nvSpPr>
          <p:cNvPr id="11273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11274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1275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71488" y="4725988"/>
            <a:ext cx="8153400" cy="1219200"/>
            <a:chOff x="288" y="2976"/>
            <a:chExt cx="5136" cy="768"/>
          </a:xfrm>
        </p:grpSpPr>
        <p:sp>
          <p:nvSpPr>
            <p:cNvPr id="11279" name="Text Box 17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11280" name="Text Box 18"/>
            <p:cNvSpPr txBox="1">
              <a:spLocks noChangeArrowheads="1"/>
            </p:cNvSpPr>
            <p:nvPr/>
          </p:nvSpPr>
          <p:spPr bwMode="auto">
            <a:xfrm>
              <a:off x="292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1114425" y="398463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10 for £32000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3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2286000"/>
            <a:ext cx="7620000" cy="830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What units would you use to measure the length of a car?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1229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mm</a:t>
            </a:r>
          </a:p>
        </p:txBody>
      </p:sp>
      <p:sp>
        <p:nvSpPr>
          <p:cNvPr id="12293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km</a:t>
            </a:r>
          </a:p>
        </p:txBody>
      </p:sp>
      <p:sp>
        <p:nvSpPr>
          <p:cNvPr id="12294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m</a:t>
            </a:r>
          </a:p>
        </p:txBody>
      </p:sp>
      <p:sp>
        <p:nvSpPr>
          <p:cNvPr id="1229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cm</a:t>
            </a:r>
          </a:p>
        </p:txBody>
      </p:sp>
      <p:sp>
        <p:nvSpPr>
          <p:cNvPr id="12296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2290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12290" name="Clip" r:id="rId7" imgW="1821240" imgH="876600" progId="MS_ClipArt_Gallery.5">
              <p:embed/>
            </p:oleObj>
          </a:graphicData>
        </a:graphic>
      </p:graphicFrame>
      <p:sp>
        <p:nvSpPr>
          <p:cNvPr id="12297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12298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2299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8625" y="4716463"/>
            <a:ext cx="8153400" cy="1219200"/>
            <a:chOff x="288" y="2976"/>
            <a:chExt cx="5136" cy="768"/>
          </a:xfrm>
        </p:grpSpPr>
        <p:sp>
          <p:nvSpPr>
            <p:cNvPr id="12303" name="Text Box 17"/>
            <p:cNvSpPr txBox="1">
              <a:spLocks noChangeArrowheads="1"/>
            </p:cNvSpPr>
            <p:nvPr/>
          </p:nvSpPr>
          <p:spPr bwMode="auto">
            <a:xfrm>
              <a:off x="292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12304" name="Text Box 18"/>
            <p:cNvSpPr txBox="1">
              <a:spLocks noChangeArrowheads="1"/>
            </p:cNvSpPr>
            <p:nvPr/>
          </p:nvSpPr>
          <p:spPr bwMode="auto">
            <a:xfrm>
              <a:off x="28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1023938" y="460375"/>
            <a:ext cx="6975475" cy="130016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11 for £64000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4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2060575"/>
            <a:ext cx="7620000" cy="936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What units do you use to measure weight?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13316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litres</a:t>
            </a:r>
          </a:p>
        </p:txBody>
      </p:sp>
      <p:sp>
        <p:nvSpPr>
          <p:cNvPr id="1331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pounds</a:t>
            </a:r>
          </a:p>
        </p:txBody>
      </p:sp>
      <p:sp>
        <p:nvSpPr>
          <p:cNvPr id="13318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grams</a:t>
            </a:r>
          </a:p>
        </p:txBody>
      </p:sp>
      <p:sp>
        <p:nvSpPr>
          <p:cNvPr id="1331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metres</a:t>
            </a:r>
          </a:p>
        </p:txBody>
      </p:sp>
      <p:sp>
        <p:nvSpPr>
          <p:cNvPr id="13320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13314" name="Clip" r:id="rId7" imgW="1821240" imgH="876600" progId="MS_ClipArt_Gallery.5">
              <p:embed/>
            </p:oleObj>
          </a:graphicData>
        </a:graphic>
      </p:graphicFrame>
      <p:sp>
        <p:nvSpPr>
          <p:cNvPr id="13321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13322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3323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1325" y="4724400"/>
            <a:ext cx="8153400" cy="1219200"/>
            <a:chOff x="288" y="2976"/>
            <a:chExt cx="5136" cy="768"/>
          </a:xfrm>
        </p:grpSpPr>
        <p:sp>
          <p:nvSpPr>
            <p:cNvPr id="13327" name="Text Box 17"/>
            <p:cNvSpPr txBox="1">
              <a:spLocks noChangeArrowheads="1"/>
            </p:cNvSpPr>
            <p:nvPr/>
          </p:nvSpPr>
          <p:spPr bwMode="auto">
            <a:xfrm>
              <a:off x="292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13328" name="Text Box 18"/>
            <p:cNvSpPr txBox="1">
              <a:spLocks noChangeArrowheads="1"/>
            </p:cNvSpPr>
            <p:nvPr/>
          </p:nvSpPr>
          <p:spPr bwMode="auto">
            <a:xfrm>
              <a:off x="28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1055688" y="384175"/>
            <a:ext cx="6975475" cy="130016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12 for £125000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620000" cy="863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What is 6300g in kg?</a:t>
            </a:r>
          </a:p>
          <a:p>
            <a:endParaRPr lang="en-US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1434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0.63</a:t>
            </a:r>
          </a:p>
        </p:txBody>
      </p:sp>
      <p:sp>
        <p:nvSpPr>
          <p:cNvPr id="14341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63</a:t>
            </a:r>
          </a:p>
        </p:txBody>
      </p:sp>
      <p:sp>
        <p:nvSpPr>
          <p:cNvPr id="1434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630</a:t>
            </a:r>
          </a:p>
        </p:txBody>
      </p:sp>
      <p:sp>
        <p:nvSpPr>
          <p:cNvPr id="14343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6.3</a:t>
            </a:r>
          </a:p>
        </p:txBody>
      </p:sp>
      <p:sp>
        <p:nvSpPr>
          <p:cNvPr id="14344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4338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14338" name="Clip" r:id="rId7" imgW="1821240" imgH="876600" progId="MS_ClipArt_Gallery.5">
              <p:embed/>
            </p:oleObj>
          </a:graphicData>
        </a:graphic>
      </p:graphicFrame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14346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4347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2438" y="4722813"/>
            <a:ext cx="3962400" cy="1219200"/>
            <a:chOff x="288" y="2976"/>
            <a:chExt cx="2496" cy="768"/>
          </a:xfrm>
        </p:grpSpPr>
        <p:sp>
          <p:nvSpPr>
            <p:cNvPr id="14351" name="Text Box 17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14352" name="Text Box 18"/>
            <p:cNvSpPr txBox="1">
              <a:spLocks noChangeArrowheads="1"/>
            </p:cNvSpPr>
            <p:nvPr/>
          </p:nvSpPr>
          <p:spPr bwMode="auto">
            <a:xfrm>
              <a:off x="28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32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100138" y="368300"/>
            <a:ext cx="6975475" cy="130016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13 for £250000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6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2060575"/>
            <a:ext cx="7620000" cy="936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What could be used to measure distance?</a:t>
            </a:r>
          </a:p>
          <a:p>
            <a:endParaRPr lang="en-US" sz="3200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15364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ounces</a:t>
            </a:r>
          </a:p>
        </p:txBody>
      </p:sp>
      <p:sp>
        <p:nvSpPr>
          <p:cNvPr id="1536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gallons</a:t>
            </a:r>
          </a:p>
        </p:txBody>
      </p:sp>
      <p:sp>
        <p:nvSpPr>
          <p:cNvPr id="1536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pints</a:t>
            </a:r>
          </a:p>
        </p:txBody>
      </p:sp>
      <p:sp>
        <p:nvSpPr>
          <p:cNvPr id="15367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inches</a:t>
            </a:r>
          </a:p>
        </p:txBody>
      </p:sp>
      <p:sp>
        <p:nvSpPr>
          <p:cNvPr id="15368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30963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5362" name="Object 10"/>
          <p:cNvGraphicFramePr>
            <a:graphicFrameLocks noChangeAspect="1"/>
          </p:cNvGraphicFramePr>
          <p:nvPr/>
        </p:nvGraphicFramePr>
        <p:xfrm>
          <a:off x="6583363" y="3429000"/>
          <a:ext cx="1292225" cy="622300"/>
        </p:xfrm>
        <a:graphic>
          <a:graphicData uri="http://schemas.openxmlformats.org/presentationml/2006/ole">
            <p:oleObj spid="_x0000_s15362" name="Clip" r:id="rId7" imgW="1821240" imgH="876600" progId="MS_ClipArt_Gallery.5">
              <p:embed/>
            </p:oleObj>
          </a:graphicData>
        </a:graphic>
      </p:graphicFrame>
      <p:sp>
        <p:nvSpPr>
          <p:cNvPr id="15369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15370" name="Oval 13"/>
          <p:cNvSpPr>
            <a:spLocks noChangeArrowheads="1"/>
          </p:cNvSpPr>
          <p:nvPr/>
        </p:nvSpPr>
        <p:spPr bwMode="auto">
          <a:xfrm>
            <a:off x="3763963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5371" name="Picture 14" descr="bs00224_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4963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6888" y="5487988"/>
            <a:ext cx="8153400" cy="457200"/>
            <a:chOff x="288" y="3456"/>
            <a:chExt cx="5136" cy="288"/>
          </a:xfrm>
        </p:grpSpPr>
        <p:sp>
          <p:nvSpPr>
            <p:cNvPr id="15375" name="Text Box 17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15376" name="Text Box 18"/>
            <p:cNvSpPr txBox="1">
              <a:spLocks noChangeArrowheads="1"/>
            </p:cNvSpPr>
            <p:nvPr/>
          </p:nvSpPr>
          <p:spPr bwMode="auto">
            <a:xfrm>
              <a:off x="292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1100138" y="430213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14 for £500000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7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 numCol="2">
            <a:normAutofit fontScale="85000"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100 x 10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400 x 10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500 x 100=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90 x 10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40 x 10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 690 ÷ 10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 60 ÷ 10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 60 ÷ 100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 80 ÷ 100 =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4100" dirty="0" smtClean="0"/>
              <a:t> 85 ÷ 100 =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0" y="2286000"/>
            <a:ext cx="76200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7313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7313"/>
                </a:solidFill>
                <a:latin typeface="Arial" charset="0"/>
              </a:rPr>
              <a:t>How long is a km in metres?</a:t>
            </a:r>
          </a:p>
          <a:p>
            <a:endParaRPr lang="en-US">
              <a:solidFill>
                <a:srgbClr val="FF7313"/>
              </a:solidFill>
              <a:latin typeface="Arial" charset="0"/>
            </a:endParaRPr>
          </a:p>
        </p:txBody>
      </p:sp>
      <p:sp>
        <p:nvSpPr>
          <p:cNvPr id="1638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A. 1000</a:t>
            </a:r>
          </a:p>
        </p:txBody>
      </p:sp>
      <p:sp>
        <p:nvSpPr>
          <p:cNvPr id="1638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D. 100</a:t>
            </a:r>
          </a:p>
        </p:txBody>
      </p:sp>
      <p:sp>
        <p:nvSpPr>
          <p:cNvPr id="16390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C. 10</a:t>
            </a:r>
          </a:p>
        </p:txBody>
      </p:sp>
      <p:sp>
        <p:nvSpPr>
          <p:cNvPr id="16391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39624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FF7313"/>
                </a:solidFill>
                <a:latin typeface="Arial" charset="0"/>
              </a:rPr>
              <a:t>B. 10 000</a:t>
            </a:r>
          </a:p>
        </p:txBody>
      </p:sp>
      <p:sp>
        <p:nvSpPr>
          <p:cNvPr id="16392" name="Oval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6386" name="Object 10"/>
          <p:cNvGraphicFramePr>
            <a:graphicFrameLocks noChangeAspect="1"/>
          </p:cNvGraphicFramePr>
          <p:nvPr/>
        </p:nvGraphicFramePr>
        <p:xfrm>
          <a:off x="6553200" y="3429000"/>
          <a:ext cx="1292225" cy="622300"/>
        </p:xfrm>
        <a:graphic>
          <a:graphicData uri="http://schemas.openxmlformats.org/presentationml/2006/ole">
            <p:oleObj spid="_x0000_s16386" name="Clip" r:id="rId7" imgW="1821240" imgH="876600" progId="MS_ClipArt_Gallery.5">
              <p:embed/>
            </p:oleObj>
          </a:graphicData>
        </a:graphic>
      </p:graphicFrame>
      <p:sp>
        <p:nvSpPr>
          <p:cNvPr id="16393" name="Oval 11"/>
          <p:cNvSpPr>
            <a:spLocks noChangeArrowheads="1"/>
          </p:cNvSpPr>
          <p:nvPr/>
        </p:nvSpPr>
        <p:spPr bwMode="auto">
          <a:xfrm>
            <a:off x="1066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50:50</a:t>
            </a:r>
          </a:p>
        </p:txBody>
      </p:sp>
      <p:sp>
        <p:nvSpPr>
          <p:cNvPr id="16394" name="Oval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676400" cy="9144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395" name="Picture 14" descr="bs0022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352800"/>
            <a:ext cx="93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umdum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8313" y="4719638"/>
            <a:ext cx="8153400" cy="1219200"/>
            <a:chOff x="288" y="2976"/>
            <a:chExt cx="5136" cy="768"/>
          </a:xfrm>
        </p:grpSpPr>
        <p:sp>
          <p:nvSpPr>
            <p:cNvPr id="16399" name="Text Box 17"/>
            <p:cNvSpPr txBox="1">
              <a:spLocks noChangeArrowheads="1"/>
            </p:cNvSpPr>
            <p:nvPr/>
          </p:nvSpPr>
          <p:spPr bwMode="auto">
            <a:xfrm>
              <a:off x="288" y="345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  <p:sp>
          <p:nvSpPr>
            <p:cNvPr id="16400" name="Text Box 18"/>
            <p:cNvSpPr txBox="1">
              <a:spLocks noChangeArrowheads="1"/>
            </p:cNvSpPr>
            <p:nvPr/>
          </p:nvSpPr>
          <p:spPr bwMode="auto">
            <a:xfrm>
              <a:off x="2928" y="2976"/>
              <a:ext cx="249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 sz="4400">
                <a:solidFill>
                  <a:srgbClr val="FF7313"/>
                </a:solidFill>
                <a:latin typeface="Arial" charset="0"/>
              </a:endParaRPr>
            </a:p>
          </p:txBody>
        </p:sp>
      </p:grp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1054100" y="384175"/>
            <a:ext cx="6975475" cy="1300163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 15 for £1MILLION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18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ask audienc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281113" y="1676400"/>
          <a:ext cx="6248400" cy="3008313"/>
        </p:xfrm>
        <a:graphic>
          <a:graphicData uri="http://schemas.openxmlformats.org/presentationml/2006/ole">
            <p:oleObj spid="_x0000_s17410" name="Clip" r:id="rId5" imgW="1821240" imgH="876600" progId="MS_ClipArt_Gallery.5">
              <p:embed/>
            </p:oleObj>
          </a:graphicData>
        </a:graphic>
      </p:graphicFrame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357313" y="50292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Write the letter of your chosen answer on your whiteboard.  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7467600" y="61722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702550" y="5105400"/>
            <a:ext cx="914400" cy="604838"/>
          </a:xfrm>
          <a:prstGeom prst="actionButtonReturn">
            <a:avLst/>
          </a:prstGeom>
          <a:solidFill>
            <a:srgbClr val="FF7313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917575" y="414338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 b="1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ASK THE AUDIENCE</a:t>
            </a: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7588" y="176213"/>
            <a:ext cx="4627562" cy="1654175"/>
            <a:chOff x="1822" y="288"/>
            <a:chExt cx="2460" cy="894"/>
          </a:xfrm>
        </p:grpSpPr>
        <p:sp>
          <p:nvSpPr>
            <p:cNvPr id="1844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Comic Sans MS"/>
                </a:rPr>
                <a:t>Congratulations!</a:t>
              </a:r>
            </a:p>
          </p:txBody>
        </p:sp>
        <p:sp>
          <p:nvSpPr>
            <p:cNvPr id="1844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Comic Sans MS"/>
                </a:rPr>
                <a:t>You have won</a:t>
              </a:r>
            </a:p>
          </p:txBody>
        </p:sp>
      </p:grpSp>
      <p:pic>
        <p:nvPicPr>
          <p:cNvPr id="18435" name="Picture 5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650" y="2044700"/>
            <a:ext cx="1995488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18438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£200</a:t>
            </a:r>
          </a:p>
        </p:txBody>
      </p:sp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 cstate="print"/>
          <a:srcRect l="43375" t="36176" r="46143" b="45035"/>
          <a:stretch>
            <a:fillRect/>
          </a:stretch>
        </p:blipFill>
        <p:spPr bwMode="auto">
          <a:xfrm>
            <a:off x="3598863" y="1970088"/>
            <a:ext cx="21463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1147763" y="2973388"/>
            <a:ext cx="1914525" cy="16557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£100</a:t>
            </a: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6551613" y="3151188"/>
            <a:ext cx="1914525" cy="162718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£100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19460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£300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£200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£200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52688" y="261938"/>
            <a:ext cx="4627562" cy="1654175"/>
            <a:chOff x="1822" y="288"/>
            <a:chExt cx="2460" cy="894"/>
          </a:xfrm>
        </p:grpSpPr>
        <p:sp>
          <p:nvSpPr>
            <p:cNvPr id="1946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1946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19464" name="Picture 16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0788" y="2101850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65" name="Picture 17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657600" y="2030413"/>
            <a:ext cx="21590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 autoUpdateAnimBg="0"/>
      <p:bldP spid="2868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0484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£500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£300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£300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4413" y="188913"/>
            <a:ext cx="4627562" cy="1654175"/>
            <a:chOff x="1822" y="288"/>
            <a:chExt cx="2460" cy="894"/>
          </a:xfrm>
        </p:grpSpPr>
        <p:sp>
          <p:nvSpPr>
            <p:cNvPr id="2049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049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0488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041525"/>
            <a:ext cx="1995488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511550" y="1985963"/>
            <a:ext cx="211613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 autoUpdateAnimBg="0"/>
      <p:bldP spid="31754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1508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£1000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£500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£500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44738" y="263525"/>
            <a:ext cx="4627562" cy="1654175"/>
            <a:chOff x="1822" y="288"/>
            <a:chExt cx="2460" cy="894"/>
          </a:xfrm>
        </p:grpSpPr>
        <p:sp>
          <p:nvSpPr>
            <p:cNvPr id="2151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151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1512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057400"/>
            <a:ext cx="1995488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513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744913" y="1985963"/>
            <a:ext cx="2116137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 autoUpdateAnimBg="0"/>
      <p:bldP spid="3277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2532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£2000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609600" y="3276600"/>
            <a:ext cx="28194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You are guaranteed </a:t>
            </a:r>
          </a:p>
          <a:p>
            <a:pPr algn="ctr"/>
            <a:r>
              <a:rPr lang="en-US">
                <a:latin typeface="Arial" charset="0"/>
              </a:rPr>
              <a:t>£1000!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142038" y="3246438"/>
            <a:ext cx="28194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You are guaranteed </a:t>
            </a:r>
          </a:p>
          <a:p>
            <a:pPr algn="ctr"/>
            <a:r>
              <a:rPr lang="en-US">
                <a:latin typeface="Arial" charset="0"/>
              </a:rPr>
              <a:t>£1000!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30450" y="234950"/>
            <a:ext cx="4627563" cy="1654175"/>
            <a:chOff x="1822" y="288"/>
            <a:chExt cx="2460" cy="894"/>
          </a:xfrm>
        </p:grpSpPr>
        <p:sp>
          <p:nvSpPr>
            <p:cNvPr id="225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253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2536" name="Picture 16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3638" y="2101850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7" name="Picture 17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598863" y="2028825"/>
            <a:ext cx="2159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 autoUpdateAnimBg="0"/>
      <p:bldP spid="3380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355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£4000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£2000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£2000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22525" y="203200"/>
            <a:ext cx="4627563" cy="1654175"/>
            <a:chOff x="1822" y="288"/>
            <a:chExt cx="2460" cy="894"/>
          </a:xfrm>
        </p:grpSpPr>
        <p:sp>
          <p:nvSpPr>
            <p:cNvPr id="2356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356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3560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713" y="2057400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61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686175" y="1985963"/>
            <a:ext cx="216058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458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£8000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£4000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£4000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14575" y="249238"/>
            <a:ext cx="4627563" cy="1654175"/>
            <a:chOff x="1822" y="288"/>
            <a:chExt cx="2460" cy="894"/>
          </a:xfrm>
        </p:grpSpPr>
        <p:sp>
          <p:nvSpPr>
            <p:cNvPr id="2458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458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4584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9350" y="2039938"/>
            <a:ext cx="1995488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585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614738" y="1985963"/>
            <a:ext cx="21463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 autoUpdateAnimBg="0"/>
      <p:bldP spid="3585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5604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£16000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£8000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£8000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30450" y="188913"/>
            <a:ext cx="4627563" cy="1654175"/>
            <a:chOff x="1822" y="288"/>
            <a:chExt cx="2460" cy="894"/>
          </a:xfrm>
        </p:grpSpPr>
        <p:sp>
          <p:nvSpPr>
            <p:cNvPr id="256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56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5608" name="Picture 16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763" y="2055813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9" name="Picture 17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586163" y="2000250"/>
            <a:ext cx="2173287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 autoUpdateAnimBg="0"/>
      <p:bldP spid="3687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Answers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57800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100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400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500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90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40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69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6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0.6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0.8</a:t>
            </a:r>
          </a:p>
          <a:p>
            <a:pPr marL="914400" indent="-914400">
              <a:buFont typeface="+mj-lt"/>
              <a:buAutoNum type="arabicParenR"/>
            </a:pPr>
            <a:r>
              <a:rPr lang="en-GB" sz="5400" dirty="0" smtClean="0"/>
              <a:t>  0.85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6628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£32000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£16000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£16000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98700" y="309563"/>
            <a:ext cx="4627563" cy="1654175"/>
            <a:chOff x="1822" y="288"/>
            <a:chExt cx="2460" cy="894"/>
          </a:xfrm>
        </p:grpSpPr>
        <p:sp>
          <p:nvSpPr>
            <p:cNvPr id="2663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663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6632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88" y="2165350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33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686175" y="2087563"/>
            <a:ext cx="211613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 autoUpdateAnimBg="0"/>
      <p:bldP spid="3789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5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7652" name="Rectangl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£64,000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93725" y="3276600"/>
            <a:ext cx="2835275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You are guaranteed </a:t>
            </a:r>
          </a:p>
          <a:p>
            <a:pPr algn="ctr"/>
            <a:r>
              <a:rPr lang="en-US">
                <a:latin typeface="Arial" charset="0"/>
              </a:rPr>
              <a:t>£32,000!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6126163" y="3276600"/>
            <a:ext cx="2835275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You are guaranteed </a:t>
            </a:r>
          </a:p>
          <a:p>
            <a:pPr algn="ctr"/>
            <a:r>
              <a:rPr lang="en-US">
                <a:latin typeface="Arial" charset="0"/>
              </a:rPr>
              <a:t>£32,000!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82850" y="279400"/>
            <a:ext cx="4627563" cy="1654175"/>
            <a:chOff x="1822" y="288"/>
            <a:chExt cx="2460" cy="894"/>
          </a:xfrm>
        </p:grpSpPr>
        <p:sp>
          <p:nvSpPr>
            <p:cNvPr id="2765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765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7656" name="Picture 2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713" y="2147888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57" name="Picture 2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741738" y="2085975"/>
            <a:ext cx="2116137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nimBg="1" autoUpdateAnimBg="0"/>
      <p:bldP spid="2971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867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463675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£125,000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£64,000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£64,000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36813" y="217488"/>
            <a:ext cx="4627562" cy="1654175"/>
            <a:chOff x="1822" y="288"/>
            <a:chExt cx="2460" cy="894"/>
          </a:xfrm>
        </p:grpSpPr>
        <p:sp>
          <p:nvSpPr>
            <p:cNvPr id="2868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868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8680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2055813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81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802063" y="2000250"/>
            <a:ext cx="211613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 autoUpdateAnimBg="0"/>
      <p:bldP spid="38922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2970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325563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£250,000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629400" y="3352800"/>
            <a:ext cx="1387475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£125,000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3352800"/>
            <a:ext cx="1387475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£125,000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6975" y="309563"/>
            <a:ext cx="4627563" cy="1654175"/>
            <a:chOff x="1822" y="288"/>
            <a:chExt cx="2460" cy="894"/>
          </a:xfrm>
        </p:grpSpPr>
        <p:sp>
          <p:nvSpPr>
            <p:cNvPr id="2970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2970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29704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750" y="2147888"/>
            <a:ext cx="1995488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9705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744913" y="2071688"/>
            <a:ext cx="21590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 autoUpdateAnimBg="0"/>
      <p:bldP spid="3994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676400" y="6018213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Would you like to try for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6553200" y="6018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30724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387475" cy="533400"/>
          </a:xfrm>
          <a:prstGeom prst="rect">
            <a:avLst/>
          </a:prstGeom>
          <a:solidFill>
            <a:srgbClr val="FF99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£500,000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629400" y="3352800"/>
            <a:ext cx="1387475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£250,000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828800" y="3352800"/>
            <a:ext cx="1387475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£250,000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66975" y="203200"/>
            <a:ext cx="4627563" cy="1654175"/>
            <a:chOff x="1822" y="288"/>
            <a:chExt cx="2460" cy="894"/>
          </a:xfrm>
        </p:grpSpPr>
        <p:sp>
          <p:nvSpPr>
            <p:cNvPr id="3073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3073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30728" name="Picture 16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675" y="2055813"/>
            <a:ext cx="1995488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29" name="Picture 17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686175" y="2000250"/>
            <a:ext cx="211613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 autoUpdateAnimBg="0"/>
      <p:bldP spid="40970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1676400" y="6019800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Would you like to try for 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6553200" y="6019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31748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019800"/>
            <a:ext cx="1219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 Million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629400" y="3352800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£500,000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828800" y="3352800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£500,000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6975" y="355600"/>
            <a:ext cx="4627563" cy="1654175"/>
            <a:chOff x="1822" y="288"/>
            <a:chExt cx="2460" cy="894"/>
          </a:xfrm>
        </p:grpSpPr>
        <p:sp>
          <p:nvSpPr>
            <p:cNvPr id="3175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3175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31752" name="Picture 1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2224088"/>
            <a:ext cx="1995487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1753" name="Picture 16"/>
          <p:cNvPicPr>
            <a:picLocks noChangeAspect="1" noChangeArrowheads="1"/>
          </p:cNvPicPr>
          <p:nvPr/>
        </p:nvPicPr>
        <p:blipFill>
          <a:blip r:embed="rId5" cstate="print"/>
          <a:srcRect l="43375" t="36176" r="46143" b="45035"/>
          <a:stretch>
            <a:fillRect/>
          </a:stretch>
        </p:blipFill>
        <p:spPr bwMode="auto">
          <a:xfrm>
            <a:off x="3786188" y="2144713"/>
            <a:ext cx="211613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 autoUpdateAnimBg="0"/>
      <p:bldP spid="41994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066800" y="3276600"/>
            <a:ext cx="2209800" cy="1066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£1,000,000</a:t>
            </a:r>
            <a:endParaRPr lang="en-US">
              <a:latin typeface="Arial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324600" y="3276600"/>
            <a:ext cx="2209800" cy="1066800"/>
          </a:xfrm>
          <a:prstGeom prst="rect">
            <a:avLst/>
          </a:prstGeom>
          <a:solidFill>
            <a:srgbClr val="FFFF00"/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£1,000,000</a:t>
            </a:r>
            <a:endParaRPr lang="en-US">
              <a:latin typeface="Arial" charset="0"/>
            </a:endParaRPr>
          </a:p>
        </p:txBody>
      </p:sp>
      <p:pic>
        <p:nvPicPr>
          <p:cNvPr id="43023" name="final musi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63" y="6278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66975" y="355600"/>
            <a:ext cx="4627563" cy="1654175"/>
            <a:chOff x="1822" y="288"/>
            <a:chExt cx="2460" cy="894"/>
          </a:xfrm>
        </p:grpSpPr>
        <p:sp>
          <p:nvSpPr>
            <p:cNvPr id="3277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822" y="288"/>
              <a:ext cx="246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4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Congratulations!</a:t>
              </a:r>
            </a:p>
          </p:txBody>
        </p:sp>
        <p:sp>
          <p:nvSpPr>
            <p:cNvPr id="3277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352" y="864"/>
              <a:ext cx="142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2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7313"/>
                      </a:gs>
                      <a:gs pos="50000">
                        <a:srgbClr val="FFFF00"/>
                      </a:gs>
                      <a:gs pos="100000">
                        <a:srgbClr val="FF7313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Jokerman"/>
                </a:rPr>
                <a:t>You have won</a:t>
              </a:r>
            </a:p>
          </p:txBody>
        </p:sp>
      </p:grpSp>
      <p:pic>
        <p:nvPicPr>
          <p:cNvPr id="43032" name="Picture 24" descr="j028524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1550" y="2411413"/>
            <a:ext cx="258603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wrks0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00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3"/>
                </p:tgtEl>
              </p:cMediaNode>
            </p:audio>
          </p:childTnLst>
        </p:cTn>
      </p:par>
    </p:tnLst>
    <p:bldLst>
      <p:bldP spid="43018" grpId="0" animBg="1" autoUpdateAnimBg="0"/>
      <p:bldP spid="43020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331913" y="262255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Which student in class would you like to ask for help?</a:t>
            </a:r>
          </a:p>
        </p:txBody>
      </p:sp>
      <p:sp>
        <p:nvSpPr>
          <p:cNvPr id="33795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943350" y="4054475"/>
            <a:ext cx="1143000" cy="757238"/>
          </a:xfrm>
          <a:prstGeom prst="actionButtonReturn">
            <a:avLst/>
          </a:prstGeom>
          <a:solidFill>
            <a:srgbClr val="FF7313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151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297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917575" y="414338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 b="1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PHONE A FRIEND</a:t>
            </a: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555750" y="2508250"/>
            <a:ext cx="5918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Arial" charset="0"/>
              </a:rPr>
              <a:t>That is not the </a:t>
            </a:r>
          </a:p>
          <a:p>
            <a:pPr algn="ctr"/>
            <a:r>
              <a:rPr lang="en-US" sz="6600">
                <a:solidFill>
                  <a:schemeClr val="bg1"/>
                </a:solidFill>
                <a:latin typeface="Arial" charset="0"/>
              </a:rPr>
              <a:t>correct answer!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917575" y="414338"/>
            <a:ext cx="6975475" cy="1300162"/>
          </a:xfrm>
          <a:prstGeom prst="roundRect">
            <a:avLst>
              <a:gd name="adj" fmla="val 16667"/>
            </a:avLst>
          </a:prstGeom>
          <a:solidFill>
            <a:srgbClr val="232567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400" b="1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I’M SORRY</a:t>
            </a:r>
            <a:r>
              <a:rPr lang="en-GB" sz="4400">
                <a:solidFill>
                  <a:srgbClr val="FF73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4820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754438" y="4633913"/>
            <a:ext cx="1143000" cy="757237"/>
          </a:xfrm>
          <a:prstGeom prst="actionButtonReturn">
            <a:avLst/>
          </a:prstGeom>
          <a:solidFill>
            <a:srgbClr val="FF7313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0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9144000" cy="165504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752528" cy="639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1604" y="571480"/>
            <a:ext cx="5429288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itchFamily="34" charset="0"/>
              </a:rPr>
              <a:t>1) CONVERSION OF LENGTHS</a:t>
            </a:r>
          </a:p>
          <a:p>
            <a:pPr algn="ctr"/>
            <a:r>
              <a:rPr lang="en-GB" sz="2400" dirty="0" smtClean="0">
                <a:latin typeface="Arial Black" pitchFamily="34" charset="0"/>
              </a:rPr>
              <a:t>2) ORDER CONVERSIONS</a:t>
            </a:r>
          </a:p>
          <a:p>
            <a:pPr algn="ctr"/>
            <a:endParaRPr lang="en-GB" sz="2400" dirty="0" smtClean="0">
              <a:latin typeface="Arial Black" pitchFamily="34" charset="0"/>
            </a:endParaRPr>
          </a:p>
          <a:p>
            <a:pPr algn="ctr"/>
            <a:r>
              <a:rPr lang="en-GB" sz="2400" dirty="0" smtClean="0">
                <a:latin typeface="Arial Black" pitchFamily="34" charset="0"/>
              </a:rPr>
              <a:t>WHO WANTS TO BE A MILLIONAIRE GAME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2976" y="3143248"/>
            <a:ext cx="6500858" cy="23574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Arial Black" pitchFamily="34" charset="0"/>
              </a:rPr>
              <a:t>1)CONVERSION OF LENGTHS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Arial Black" pitchFamily="34" charset="0"/>
              </a:rPr>
              <a:t>2) WORDED QUESTIONS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Arial Black" pitchFamily="34" charset="0"/>
              </a:rPr>
              <a:t>3) INVESTIGATION</a:t>
            </a:r>
          </a:p>
          <a:p>
            <a:pPr algn="ctr"/>
            <a:endParaRPr lang="en-GB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Arial Black" pitchFamily="34" charset="0"/>
              </a:rPr>
              <a:t>PAST PAPER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89461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4" y="908720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 Black" pitchFamily="34" charset="0"/>
              </a:rPr>
              <a:t>COLLECT THE BOOKS PLEASE</a:t>
            </a:r>
            <a:endParaRPr lang="en-GB" sz="4000" b="1" dirty="0"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29000"/>
            <a:ext cx="193049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71600" y="3861048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 Black" pitchFamily="34" charset="0"/>
              </a:rPr>
              <a:t>COLLECT ANY RUBBISH PLEASE</a:t>
            </a:r>
            <a:endParaRPr lang="en-GB" sz="4000" b="1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201" y="0"/>
            <a:ext cx="29680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855</Words>
  <Application>Microsoft Office PowerPoint</Application>
  <PresentationFormat>On-screen Show (4:3)</PresentationFormat>
  <Paragraphs>275</Paragraphs>
  <Slides>48</Slides>
  <Notes>0</Notes>
  <HiddenSlides>0</HiddenSlides>
  <MMClips>18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Sound (OLE2)</vt:lpstr>
      <vt:lpstr>Microsoft Clip Gallery</vt:lpstr>
      <vt:lpstr>Slide 1</vt:lpstr>
      <vt:lpstr>Slide 2</vt:lpstr>
      <vt:lpstr>Starter</vt:lpstr>
      <vt:lpstr>Answers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WeeksC</dc:creator>
  <cp:lastModifiedBy>Daniel Jones</cp:lastModifiedBy>
  <cp:revision>18</cp:revision>
  <dcterms:created xsi:type="dcterms:W3CDTF">2009-11-09T20:13:44Z</dcterms:created>
  <dcterms:modified xsi:type="dcterms:W3CDTF">2013-03-23T21:49:19Z</dcterms:modified>
</cp:coreProperties>
</file>