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5"/>
  </p:notesMasterIdLst>
  <p:handoutMasterIdLst>
    <p:handoutMasterId r:id="rId26"/>
  </p:handoutMasterIdLst>
  <p:sldIdLst>
    <p:sldId id="260" r:id="rId2"/>
    <p:sldId id="261" r:id="rId3"/>
    <p:sldId id="311" r:id="rId4"/>
    <p:sldId id="263" r:id="rId5"/>
    <p:sldId id="267" r:id="rId6"/>
    <p:sldId id="269" r:id="rId7"/>
    <p:sldId id="270" r:id="rId8"/>
    <p:sldId id="273" r:id="rId9"/>
    <p:sldId id="276" r:id="rId10"/>
    <p:sldId id="278" r:id="rId11"/>
    <p:sldId id="279" r:id="rId12"/>
    <p:sldId id="284" r:id="rId13"/>
    <p:sldId id="287" r:id="rId14"/>
    <p:sldId id="289" r:id="rId15"/>
    <p:sldId id="290" r:id="rId16"/>
    <p:sldId id="291" r:id="rId17"/>
    <p:sldId id="293" r:id="rId18"/>
    <p:sldId id="294" r:id="rId19"/>
    <p:sldId id="298" r:id="rId20"/>
    <p:sldId id="301" r:id="rId21"/>
    <p:sldId id="302" r:id="rId22"/>
    <p:sldId id="304" r:id="rId23"/>
    <p:sldId id="3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99FF"/>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66" d="100"/>
          <a:sy n="66" d="100"/>
        </p:scale>
        <p:origin x="668" y="3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7FA97-8D99-4FD5-86BC-96EAAD35CE99}" type="datetimeFigureOut">
              <a:rPr lang="en-US" smtClean="0"/>
              <a:t>4/19/2023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7A8F84-CFEF-40D6-9ACC-C8A33B7A32C5}" type="slidenum">
              <a:rPr lang="en-US" smtClean="0"/>
              <a:t>‹#›</a:t>
            </a:fld>
            <a:endParaRPr lang="en-US"/>
          </a:p>
        </p:txBody>
      </p:sp>
    </p:spTree>
    <p:extLst>
      <p:ext uri="{BB962C8B-B14F-4D97-AF65-F5344CB8AC3E}">
        <p14:creationId xmlns:p14="http://schemas.microsoft.com/office/powerpoint/2010/main" val="3304577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C02DF-48A3-4A0A-B6B6-7D4467D14BB2}"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FC8AD-F3CD-4741-8EE0-434D4D1FD8B0}" type="slidenum">
              <a:rPr lang="en-US" smtClean="0"/>
              <a:t>‹#›</a:t>
            </a:fld>
            <a:endParaRPr lang="en-US"/>
          </a:p>
        </p:txBody>
      </p:sp>
    </p:spTree>
    <p:extLst>
      <p:ext uri="{BB962C8B-B14F-4D97-AF65-F5344CB8AC3E}">
        <p14:creationId xmlns:p14="http://schemas.microsoft.com/office/powerpoint/2010/main" val="339678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E"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43AA73-7FA8-468B-A3B4-FDEB11EA3C35}" type="slidenum">
              <a:rPr lang="en-IE">
                <a:latin typeface="Arial" pitchFamily="34" charset="0"/>
              </a:rPr>
              <a:pPr/>
              <a:t>1</a:t>
            </a:fld>
            <a:endParaRPr lang="en-IE">
              <a:latin typeface="Arial" pitchFamily="34" charset="0"/>
            </a:endParaRPr>
          </a:p>
        </p:txBody>
      </p:sp>
      <p:sp>
        <p:nvSpPr>
          <p:cNvPr id="61445"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IE">
                <a:latin typeface="Arial" pitchFamily="34" charset="0"/>
              </a:rPr>
              <a:t>HSE North Lee Paediatric OT Department</a:t>
            </a:r>
          </a:p>
        </p:txBody>
      </p:sp>
    </p:spTree>
    <p:extLst>
      <p:ext uri="{BB962C8B-B14F-4D97-AF65-F5344CB8AC3E}">
        <p14:creationId xmlns:p14="http://schemas.microsoft.com/office/powerpoint/2010/main" val="397427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latin typeface="Arial" pitchFamily="34" charset="0"/>
                <a:cs typeface="Arial" pitchFamily="34" charset="0"/>
              </a:rPr>
              <a:t>After the age of 8 or 9 motor patterns are well established</a:t>
            </a:r>
          </a:p>
          <a:p>
            <a:r>
              <a:rPr lang="en-IE" dirty="0" smtClean="0">
                <a:latin typeface="Arial" pitchFamily="34" charset="0"/>
                <a:cs typeface="Arial" pitchFamily="34" charset="0"/>
              </a:rPr>
              <a:t>Very difficult to alter the way a child holds their pencil after this age </a:t>
            </a:r>
          </a:p>
          <a:p>
            <a:r>
              <a:rPr lang="en-IE" dirty="0" smtClean="0">
                <a:latin typeface="Arial" pitchFamily="34" charset="0"/>
                <a:cs typeface="Arial" pitchFamily="34" charset="0"/>
              </a:rPr>
              <a:t>Compensatory strategies may be used instead</a:t>
            </a:r>
          </a:p>
          <a:p>
            <a:pPr eaLnBrk="1" hangingPunct="1"/>
            <a:endParaRPr lang="en-IE" dirty="0" smtClean="0">
              <a:latin typeface="Comic Sans MS" pitchFamily="66" charset="0"/>
            </a:endParaRPr>
          </a:p>
          <a:p>
            <a:endParaRPr lang="en-IE" baseline="0" dirty="0" smtClean="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15</a:t>
            </a:fld>
            <a:endParaRPr lang="en-IE"/>
          </a:p>
        </p:txBody>
      </p:sp>
    </p:spTree>
    <p:extLst>
      <p:ext uri="{BB962C8B-B14F-4D97-AF65-F5344CB8AC3E}">
        <p14:creationId xmlns:p14="http://schemas.microsoft.com/office/powerpoint/2010/main" val="974141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16</a:t>
            </a:fld>
            <a:endParaRPr lang="en-IE"/>
          </a:p>
        </p:txBody>
      </p:sp>
    </p:spTree>
    <p:extLst>
      <p:ext uri="{BB962C8B-B14F-4D97-AF65-F5344CB8AC3E}">
        <p14:creationId xmlns:p14="http://schemas.microsoft.com/office/powerpoint/2010/main" val="269435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IE" dirty="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17</a:t>
            </a:fld>
            <a:endParaRPr lang="en-IE"/>
          </a:p>
        </p:txBody>
      </p:sp>
    </p:spTree>
    <p:extLst>
      <p:ext uri="{BB962C8B-B14F-4D97-AF65-F5344CB8AC3E}">
        <p14:creationId xmlns:p14="http://schemas.microsoft.com/office/powerpoint/2010/main" val="19964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baseline="0" dirty="0" smtClean="0">
              <a:solidFill>
                <a:schemeClr val="tx1"/>
              </a:solidFill>
              <a:latin typeface="+mn-lt"/>
              <a:ea typeface="+mn-ea"/>
              <a:cs typeface="+mn-cs"/>
            </a:endParaRPr>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18</a:t>
            </a:fld>
            <a:endParaRPr lang="en-IE"/>
          </a:p>
        </p:txBody>
      </p:sp>
    </p:spTree>
    <p:extLst>
      <p:ext uri="{BB962C8B-B14F-4D97-AF65-F5344CB8AC3E}">
        <p14:creationId xmlns:p14="http://schemas.microsoft.com/office/powerpoint/2010/main" val="358532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19</a:t>
            </a:fld>
            <a:endParaRPr lang="en-IE"/>
          </a:p>
        </p:txBody>
      </p:sp>
    </p:spTree>
    <p:extLst>
      <p:ext uri="{BB962C8B-B14F-4D97-AF65-F5344CB8AC3E}">
        <p14:creationId xmlns:p14="http://schemas.microsoft.com/office/powerpoint/2010/main" val="317700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just" defTabSz="914400" rtl="0" eaLnBrk="1" fontAlgn="base" latinLnBrk="0" hangingPunct="1">
              <a:lnSpc>
                <a:spcPct val="100000"/>
              </a:lnSpc>
              <a:spcBef>
                <a:spcPct val="30000"/>
              </a:spcBef>
              <a:spcAft>
                <a:spcPct val="0"/>
              </a:spcAft>
              <a:buClrTx/>
              <a:buSzTx/>
              <a:buFontTx/>
              <a:buNone/>
              <a:tabLst/>
              <a:defRPr/>
            </a:pPr>
            <a:endParaRPr lang="en-IE" sz="1200" kern="1200" dirty="0" smtClean="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21</a:t>
            </a:fld>
            <a:endParaRPr lang="en-IE"/>
          </a:p>
        </p:txBody>
      </p:sp>
    </p:spTree>
    <p:extLst>
      <p:ext uri="{BB962C8B-B14F-4D97-AF65-F5344CB8AC3E}">
        <p14:creationId xmlns:p14="http://schemas.microsoft.com/office/powerpoint/2010/main" val="2760316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B78C1600-094F-42CD-8705-C1EC6D46A677}" type="slidenum">
              <a:rPr lang="en-IE" smtClean="0"/>
              <a:pPr/>
              <a:t>22</a:t>
            </a:fld>
            <a:endParaRPr lang="en-IE"/>
          </a:p>
        </p:txBody>
      </p:sp>
    </p:spTree>
    <p:extLst>
      <p:ext uri="{BB962C8B-B14F-4D97-AF65-F5344CB8AC3E}">
        <p14:creationId xmlns:p14="http://schemas.microsoft.com/office/powerpoint/2010/main" val="2646632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Few minutes for questions</a:t>
            </a:r>
          </a:p>
          <a:p>
            <a:r>
              <a:rPr lang="en-IE" dirty="0" smtClean="0"/>
              <a:t>Parent</a:t>
            </a:r>
            <a:r>
              <a:rPr lang="en-IE" baseline="0" dirty="0" smtClean="0"/>
              <a:t> advise clinics for individual advice</a:t>
            </a:r>
            <a:endParaRPr lang="en-IE" dirty="0"/>
          </a:p>
        </p:txBody>
      </p:sp>
      <p:sp>
        <p:nvSpPr>
          <p:cNvPr id="4" name="Slide Number Placeholder 3"/>
          <p:cNvSpPr>
            <a:spLocks noGrp="1"/>
          </p:cNvSpPr>
          <p:nvPr>
            <p:ph type="sldNum" sz="quarter" idx="10"/>
          </p:nvPr>
        </p:nvSpPr>
        <p:spPr/>
        <p:txBody>
          <a:bodyPr/>
          <a:lstStyle/>
          <a:p>
            <a:fld id="{C8DC57A8-AE18-4654-B6AF-04B3577165BE}" type="slidenum">
              <a:rPr lang="en-IE" smtClean="0"/>
              <a:pPr/>
              <a:t>23</a:t>
            </a:fld>
            <a:endParaRPr lang="en-IE"/>
          </a:p>
        </p:txBody>
      </p:sp>
    </p:spTree>
    <p:extLst>
      <p:ext uri="{BB962C8B-B14F-4D97-AF65-F5344CB8AC3E}">
        <p14:creationId xmlns:p14="http://schemas.microsoft.com/office/powerpoint/2010/main" val="2158144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8DC57A8-AE18-4654-B6AF-04B3577165BE}" type="slidenum">
              <a:rPr lang="en-IE" smtClean="0"/>
              <a:pPr/>
              <a:t>2</a:t>
            </a:fld>
            <a:endParaRPr lang="en-IE"/>
          </a:p>
        </p:txBody>
      </p:sp>
    </p:spTree>
    <p:extLst>
      <p:ext uri="{BB962C8B-B14F-4D97-AF65-F5344CB8AC3E}">
        <p14:creationId xmlns:p14="http://schemas.microsoft.com/office/powerpoint/2010/main" val="267891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sz="1200" b="1" i="0" kern="1200" dirty="0" smtClean="0">
              <a:solidFill>
                <a:schemeClr val="tx1"/>
              </a:solidFill>
              <a:latin typeface="+mn-lt"/>
              <a:ea typeface="+mn-ea"/>
              <a:cs typeface="+mn-cs"/>
            </a:endParaRPr>
          </a:p>
          <a:p>
            <a:endParaRPr lang="en-IE" sz="1200" b="1"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78C1600-094F-42CD-8705-C1EC6D46A677}" type="slidenum">
              <a:rPr lang="en-IE" smtClean="0"/>
              <a:pPr/>
              <a:t>4</a:t>
            </a:fld>
            <a:endParaRPr lang="en-IE"/>
          </a:p>
        </p:txBody>
      </p:sp>
    </p:spTree>
    <p:extLst>
      <p:ext uri="{BB962C8B-B14F-4D97-AF65-F5344CB8AC3E}">
        <p14:creationId xmlns:p14="http://schemas.microsoft.com/office/powerpoint/2010/main" val="212619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1" i="0" kern="1200" dirty="0" smtClean="0">
                <a:solidFill>
                  <a:schemeClr val="tx1"/>
                </a:solidFill>
                <a:latin typeface="+mn-lt"/>
                <a:ea typeface="+mn-ea"/>
                <a:cs typeface="+mn-cs"/>
              </a:rPr>
              <a:t>Imagine</a:t>
            </a:r>
            <a:r>
              <a:rPr lang="en-IE" sz="1200" b="0" i="0" kern="1200" dirty="0" smtClean="0">
                <a:solidFill>
                  <a:schemeClr val="tx1"/>
                </a:solidFill>
                <a:latin typeface="+mn-lt"/>
                <a:ea typeface="+mn-ea"/>
                <a:cs typeface="+mn-cs"/>
              </a:rPr>
              <a:t> trying to paint a wall while dangling from a rope or working on a wobbly stepladder. The paint will go everywhere and it will be really hard to get the paint to land on the right spot.</a:t>
            </a:r>
          </a:p>
          <a:p>
            <a:r>
              <a:rPr lang="en-IE" sz="1200" b="0" i="0" kern="1200" dirty="0" smtClean="0">
                <a:solidFill>
                  <a:schemeClr val="tx1"/>
                </a:solidFill>
                <a:latin typeface="+mn-lt"/>
                <a:ea typeface="+mn-ea"/>
                <a:cs typeface="+mn-cs"/>
              </a:rPr>
              <a:t>You need </a:t>
            </a:r>
            <a:r>
              <a:rPr lang="en-IE" sz="1200" b="1" i="0" kern="1200" dirty="0" smtClean="0">
                <a:solidFill>
                  <a:schemeClr val="tx1"/>
                </a:solidFill>
                <a:latin typeface="+mn-lt"/>
                <a:ea typeface="+mn-ea"/>
                <a:cs typeface="+mn-cs"/>
              </a:rPr>
              <a:t>a stable base</a:t>
            </a:r>
            <a:r>
              <a:rPr lang="en-IE" sz="1200" b="0" i="0" kern="1200" dirty="0" smtClean="0">
                <a:solidFill>
                  <a:schemeClr val="tx1"/>
                </a:solidFill>
                <a:latin typeface="+mn-lt"/>
                <a:ea typeface="+mn-ea"/>
                <a:cs typeface="+mn-cs"/>
              </a:rPr>
              <a:t> in order to paint easily and effectively.</a:t>
            </a:r>
          </a:p>
        </p:txBody>
      </p:sp>
      <p:sp>
        <p:nvSpPr>
          <p:cNvPr id="4" name="Slide Number Placeholder 3"/>
          <p:cNvSpPr>
            <a:spLocks noGrp="1"/>
          </p:cNvSpPr>
          <p:nvPr>
            <p:ph type="sldNum" sz="quarter" idx="10"/>
          </p:nvPr>
        </p:nvSpPr>
        <p:spPr/>
        <p:txBody>
          <a:bodyPr/>
          <a:lstStyle/>
          <a:p>
            <a:fld id="{C8DC57A8-AE18-4654-B6AF-04B3577165BE}" type="slidenum">
              <a:rPr lang="en-IE" smtClean="0"/>
              <a:pPr/>
              <a:t>6</a:t>
            </a:fld>
            <a:endParaRPr lang="en-IE"/>
          </a:p>
        </p:txBody>
      </p:sp>
    </p:spTree>
    <p:extLst>
      <p:ext uri="{BB962C8B-B14F-4D97-AF65-F5344CB8AC3E}">
        <p14:creationId xmlns:p14="http://schemas.microsoft.com/office/powerpoint/2010/main" val="1524663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C8DC57A8-AE18-4654-B6AF-04B3577165BE}" type="slidenum">
              <a:rPr lang="en-IE" smtClean="0"/>
              <a:pPr/>
              <a:t>8</a:t>
            </a:fld>
            <a:endParaRPr lang="en-IE"/>
          </a:p>
        </p:txBody>
      </p:sp>
    </p:spTree>
    <p:extLst>
      <p:ext uri="{BB962C8B-B14F-4D97-AF65-F5344CB8AC3E}">
        <p14:creationId xmlns:p14="http://schemas.microsoft.com/office/powerpoint/2010/main" val="669178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Bilateral integration-</a:t>
            </a:r>
            <a:r>
              <a:rPr lang="en-IE" baseline="0" dirty="0" smtClean="0"/>
              <a:t> think of babies-two hands together in middle</a:t>
            </a:r>
          </a:p>
          <a:p>
            <a:endParaRPr lang="en-IE" baseline="0" dirty="0" smtClean="0"/>
          </a:p>
          <a:p>
            <a:r>
              <a:rPr lang="en-IE" baseline="0" dirty="0" smtClean="0"/>
              <a:t>As we develop-first use 2 sides of body together-crawling</a:t>
            </a:r>
          </a:p>
          <a:p>
            <a:r>
              <a:rPr lang="en-IE" baseline="0" dirty="0" smtClean="0"/>
              <a:t>Then start to specialise-one hand writes, one stabilises page</a:t>
            </a:r>
          </a:p>
          <a:p>
            <a:r>
              <a:rPr lang="en-IE" baseline="0" dirty="0" smtClean="0"/>
              <a:t>Until both sides work together effectively, they do not specialise and so are not as skilled</a:t>
            </a:r>
          </a:p>
          <a:p>
            <a:endParaRPr lang="en-IE" baseline="0" dirty="0" smtClean="0"/>
          </a:p>
          <a:p>
            <a:r>
              <a:rPr lang="en-IE" baseline="0" dirty="0" smtClean="0"/>
              <a:t>Midline crossing- commonly see children who will use their right hand for placing beads until they reach the middle where they then switch to using their left hand</a:t>
            </a:r>
          </a:p>
          <a:p>
            <a:endParaRPr lang="en-IE" dirty="0"/>
          </a:p>
        </p:txBody>
      </p:sp>
      <p:sp>
        <p:nvSpPr>
          <p:cNvPr id="4" name="Slide Number Placeholder 3"/>
          <p:cNvSpPr>
            <a:spLocks noGrp="1"/>
          </p:cNvSpPr>
          <p:nvPr>
            <p:ph type="sldNum" sz="quarter" idx="10"/>
          </p:nvPr>
        </p:nvSpPr>
        <p:spPr/>
        <p:txBody>
          <a:bodyPr/>
          <a:lstStyle/>
          <a:p>
            <a:fld id="{C8DC57A8-AE18-4654-B6AF-04B3577165BE}" type="slidenum">
              <a:rPr lang="en-IE" smtClean="0"/>
              <a:pPr/>
              <a:t>11</a:t>
            </a:fld>
            <a:endParaRPr lang="en-IE"/>
          </a:p>
        </p:txBody>
      </p:sp>
    </p:spTree>
    <p:extLst>
      <p:ext uri="{BB962C8B-B14F-4D97-AF65-F5344CB8AC3E}">
        <p14:creationId xmlns:p14="http://schemas.microsoft.com/office/powerpoint/2010/main" val="3754009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Hypermobility is more</a:t>
            </a:r>
            <a:r>
              <a:rPr lang="en-IE" baseline="0" dirty="0" smtClean="0"/>
              <a:t> common than you may think</a:t>
            </a:r>
          </a:p>
          <a:p>
            <a:endParaRPr lang="en-IE" baseline="0" dirty="0" smtClean="0"/>
          </a:p>
          <a:p>
            <a:r>
              <a:rPr lang="en-IE" baseline="0" dirty="0" smtClean="0"/>
              <a:t>Ballet dancers-not all bad news, but the key is strength and stability</a:t>
            </a:r>
            <a:endParaRPr lang="en-IE" dirty="0"/>
          </a:p>
        </p:txBody>
      </p:sp>
      <p:sp>
        <p:nvSpPr>
          <p:cNvPr id="4" name="Slide Number Placeholder 3"/>
          <p:cNvSpPr>
            <a:spLocks noGrp="1"/>
          </p:cNvSpPr>
          <p:nvPr>
            <p:ph type="sldNum" sz="quarter" idx="10"/>
          </p:nvPr>
        </p:nvSpPr>
        <p:spPr/>
        <p:txBody>
          <a:bodyPr/>
          <a:lstStyle/>
          <a:p>
            <a:fld id="{C8DC57A8-AE18-4654-B6AF-04B3577165BE}" type="slidenum">
              <a:rPr lang="en-IE" smtClean="0"/>
              <a:pPr/>
              <a:t>12</a:t>
            </a:fld>
            <a:endParaRPr lang="en-IE"/>
          </a:p>
        </p:txBody>
      </p:sp>
    </p:spTree>
    <p:extLst>
      <p:ext uri="{BB962C8B-B14F-4D97-AF65-F5344CB8AC3E}">
        <p14:creationId xmlns:p14="http://schemas.microsoft.com/office/powerpoint/2010/main" val="1900969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13</a:t>
            </a:fld>
            <a:endParaRPr lang="en-IE"/>
          </a:p>
        </p:txBody>
      </p:sp>
    </p:spTree>
    <p:extLst>
      <p:ext uri="{BB962C8B-B14F-4D97-AF65-F5344CB8AC3E}">
        <p14:creationId xmlns:p14="http://schemas.microsoft.com/office/powerpoint/2010/main" val="4291738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Footer Placeholder 3"/>
          <p:cNvSpPr>
            <a:spLocks noGrp="1"/>
          </p:cNvSpPr>
          <p:nvPr>
            <p:ph type="ftr" sz="quarter" idx="10"/>
          </p:nvPr>
        </p:nvSpPr>
        <p:spPr/>
        <p:txBody>
          <a:bodyPr/>
          <a:lstStyle/>
          <a:p>
            <a:pPr>
              <a:defRPr/>
            </a:pPr>
            <a:r>
              <a:rPr lang="en-IE" smtClean="0"/>
              <a:t>HSE North Lee Paediatric OT Department</a:t>
            </a:r>
            <a:endParaRPr lang="en-IE"/>
          </a:p>
        </p:txBody>
      </p:sp>
      <p:sp>
        <p:nvSpPr>
          <p:cNvPr id="5" name="Slide Number Placeholder 4"/>
          <p:cNvSpPr>
            <a:spLocks noGrp="1"/>
          </p:cNvSpPr>
          <p:nvPr>
            <p:ph type="sldNum" sz="quarter" idx="11"/>
          </p:nvPr>
        </p:nvSpPr>
        <p:spPr/>
        <p:txBody>
          <a:bodyPr/>
          <a:lstStyle/>
          <a:p>
            <a:pPr>
              <a:defRPr/>
            </a:pPr>
            <a:fld id="{6C5EDC87-2606-4929-B300-DBAD87161429}" type="slidenum">
              <a:rPr lang="en-IE" smtClean="0"/>
              <a:pPr>
                <a:defRPr/>
              </a:pPr>
              <a:t>14</a:t>
            </a:fld>
            <a:endParaRPr lang="en-IE"/>
          </a:p>
        </p:txBody>
      </p:sp>
    </p:spTree>
    <p:extLst>
      <p:ext uri="{BB962C8B-B14F-4D97-AF65-F5344CB8AC3E}">
        <p14:creationId xmlns:p14="http://schemas.microsoft.com/office/powerpoint/2010/main" val="494443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834" y="5837040"/>
            <a:ext cx="2687166" cy="1403743"/>
          </a:xfrm>
          <a:prstGeom prst="rect">
            <a:avLst/>
          </a:prstGeom>
        </p:spPr>
      </p:pic>
      <p:sp>
        <p:nvSpPr>
          <p:cNvPr id="9" name="Date Placeholder 8"/>
          <p:cNvSpPr>
            <a:spLocks noGrp="1"/>
          </p:cNvSpPr>
          <p:nvPr>
            <p:ph type="dt" sz="half" idx="10"/>
          </p:nvPr>
        </p:nvSpPr>
        <p:spPr/>
        <p:txBody>
          <a:bodyPr/>
          <a:lstStyle/>
          <a:p>
            <a:fld id="{BFC98649-B850-4C32-BC4B-6CE283266458}" type="datetime1">
              <a:rPr lang="en-US" smtClean="0"/>
              <a:t>4/19/2023</a:t>
            </a:fld>
            <a:endParaRPr lang="en-US"/>
          </a:p>
        </p:txBody>
      </p:sp>
      <p:sp>
        <p:nvSpPr>
          <p:cNvPr id="11" name="Slide Number Placeholder 10"/>
          <p:cNvSpPr>
            <a:spLocks noGrp="1"/>
          </p:cNvSpPr>
          <p:nvPr>
            <p:ph type="sldNum" sz="quarter" idx="12"/>
          </p:nvPr>
        </p:nvSpPr>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31282677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FAECB8-B6DA-4EFF-86EF-F74681D47078}" type="datetime1">
              <a:rPr lang="en-US" smtClean="0"/>
              <a:t>4/19/2023</a:t>
            </a:fld>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34581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18BA24-ADCE-4D0F-B31B-D5DA6CBA56A2}" type="datetime1">
              <a:rPr lang="en-US" smtClean="0"/>
              <a:t>4/19/2023</a:t>
            </a:fld>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BFB900-DEFE-4CAB-8778-DEFD42436BC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6"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1373404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9A245BE-BA26-463F-B09F-9279417FA11F}" type="datetime1">
              <a:rPr lang="en-US" smtClean="0"/>
              <a:t>4/19/2023</a:t>
            </a:fld>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6073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69203866-7F7D-4E0F-84CF-238E149EFF9E}" type="datetime1">
              <a:rPr lang="en-US" smtClean="0"/>
              <a:t>4/19/2023</a:t>
            </a:fld>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BFB900-DEFE-4CAB-8778-DEFD42436BC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4"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21579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ADD6C9D1-E5BB-4CC8-9981-7D8C702662B3}" type="datetime1">
              <a:rPr lang="en-US" smtClean="0"/>
              <a:t>4/19/2023</a:t>
            </a:fld>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BFB900-DEFE-4CAB-8778-DEFD42436BCE}" type="slidenum">
              <a:rPr lang="en-US" smtClean="0"/>
              <a:t>‹#›</a:t>
            </a:fld>
            <a:endParaRPr lang="en-US"/>
          </a:p>
        </p:txBody>
      </p:sp>
      <p:sp>
        <p:nvSpPr>
          <p:cNvPr id="11"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70770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6BD26E-45C0-4031-8175-810BB100ECD6}" type="datetime1">
              <a:rPr lang="en-US" smtClean="0"/>
              <a:t>4/19/2023</a:t>
            </a:fld>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3033393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55478D-71BB-49AF-B16D-D68E6516A132}" type="datetime1">
              <a:rPr lang="en-US" smtClean="0"/>
              <a:t>4/19/2023</a:t>
            </a:fld>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414802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19C149-AD70-4473-9E2A-E69FA5033DE8}" type="datetime1">
              <a:rPr lang="en-US" smtClean="0"/>
              <a:t>4/19/2023</a:t>
            </a:fld>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BFB900-DEFE-4CAB-8778-DEFD42436BCE}"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4834" y="5837040"/>
            <a:ext cx="2687166" cy="1403743"/>
          </a:xfrm>
          <a:prstGeom prst="rect">
            <a:avLst/>
          </a:prstGeom>
        </p:spPr>
      </p:pic>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45674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82E5DFE2-05F4-411E-9804-06FCB4B11039}" type="datetime1">
              <a:rPr lang="en-US" smtClean="0"/>
              <a:t>4/19/2023</a:t>
            </a:fld>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BFB900-DEFE-4CAB-8778-DEFD42436BCE}" type="slidenum">
              <a:rPr lang="en-US" smtClean="0"/>
              <a:t>‹#›</a:t>
            </a:fld>
            <a:endParaRPr lang="en-US"/>
          </a:p>
        </p:txBody>
      </p:sp>
      <p:sp>
        <p:nvSpPr>
          <p:cNvPr id="10"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61324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9DE572-732A-4AA5-A98A-C33AABD4EC79}" type="datetime1">
              <a:rPr lang="en-US" smtClean="0"/>
              <a:t>4/19/2023</a:t>
            </a:fld>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ABFB900-DEFE-4CAB-8778-DEFD42436BCE}" type="slidenum">
              <a:rPr lang="en-US" smtClean="0"/>
              <a:t>‹#›</a:t>
            </a:fld>
            <a:endParaRPr lang="en-US"/>
          </a:p>
        </p:txBody>
      </p:sp>
      <p:sp>
        <p:nvSpPr>
          <p:cNvPr id="12"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15111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CF40F7-E4F7-4178-96ED-7728B7944000}" type="datetime1">
              <a:rPr lang="en-US" smtClean="0"/>
              <a:t>4/19/2023</a:t>
            </a:fld>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ABFB900-DEFE-4CAB-8778-DEFD42436BCE}" type="slidenum">
              <a:rPr lang="en-US" smtClean="0"/>
              <a:t>‹#›</a:t>
            </a:fld>
            <a:endParaRPr lang="en-US"/>
          </a:p>
        </p:txBody>
      </p:sp>
      <p:sp>
        <p:nvSpPr>
          <p:cNvPr id="14"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18748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10A404-FF35-4AF7-81B4-72D2AE133DDB}" type="datetime1">
              <a:rPr lang="en-US" smtClean="0"/>
              <a:t>4/19/2023</a:t>
            </a:fld>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BFB900-DEFE-4CAB-8778-DEFD42436BCE}" type="slidenum">
              <a:rPr lang="en-US" smtClean="0"/>
              <a:t>‹#›</a:t>
            </a:fld>
            <a:endParaRPr lang="en-US"/>
          </a:p>
        </p:txBody>
      </p:sp>
      <p:sp>
        <p:nvSpPr>
          <p:cNvPr id="9"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54202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36046-ACF0-4F8D-A3C4-32A047EF0ACD}" type="datetime1">
              <a:rPr lang="en-US" smtClean="0"/>
              <a:t>4/19/2023</a:t>
            </a:fld>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BFB900-DEFE-4CAB-8778-DEFD42436BCE}" type="slidenum">
              <a:rPr lang="en-US" smtClean="0"/>
              <a:t>‹#›</a:t>
            </a:fld>
            <a:endParaRPr lang="en-US"/>
          </a:p>
        </p:txBody>
      </p:sp>
      <p:sp>
        <p:nvSpPr>
          <p:cNvPr id="8"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335545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937432-F20B-4506-BAAA-AF9D148AEE7B}" type="datetime1">
              <a:rPr lang="en-US" smtClean="0"/>
              <a:t>4/19/2023</a:t>
            </a:fld>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BFB900-DEFE-4CAB-8778-DEFD42436BCE}" type="slidenum">
              <a:rPr lang="en-US" smtClean="0"/>
              <a:t>‹#›</a:t>
            </a:fld>
            <a:endParaRPr lang="en-US"/>
          </a:p>
        </p:txBody>
      </p:sp>
      <p:sp>
        <p:nvSpPr>
          <p:cNvPr id="11"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7216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DFE8414-E568-4AF5-9762-16E091D5D41C}" type="datetime1">
              <a:rPr lang="en-US" smtClean="0"/>
              <a:t>4/19/2023</a:t>
            </a:fld>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BFB900-DEFE-4CAB-8778-DEFD42436BCE}" type="slidenum">
              <a:rPr lang="en-US" smtClean="0"/>
              <a:t>‹#›</a:t>
            </a:fld>
            <a:endParaRPr lang="en-US"/>
          </a:p>
        </p:txBody>
      </p:sp>
      <p:sp>
        <p:nvSpPr>
          <p:cNvPr id="11" name="Footer Placeholder 2"/>
          <p:cNvSpPr>
            <a:spLocks noGrp="1"/>
          </p:cNvSpPr>
          <p:nvPr>
            <p:ph type="ftr" sz="quarter" idx="11"/>
          </p:nvPr>
        </p:nvSpPr>
        <p:spPr>
          <a:xfrm>
            <a:off x="2048885" y="6302062"/>
            <a:ext cx="7619999" cy="365125"/>
          </a:xfrm>
          <a:prstGeom prst="rect">
            <a:avLst/>
          </a:prstGeom>
        </p:spPr>
        <p:txBody>
          <a:bodyPr/>
          <a:lstStyle>
            <a:lvl1pPr algn="r">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sz="1600" dirty="0" smtClean="0">
              <a:latin typeface="Arial" panose="020B0604020202020204" pitchFamily="34" charset="0"/>
            </a:endParaRPr>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812604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9331FB-913A-45A8-BC07-436270BFC98E}" type="datetime1">
              <a:rPr lang="en-US" smtClean="0"/>
              <a:t>4/19/2023</a:t>
            </a:fld>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ABFB900-DEFE-4CAB-8778-DEFD42436BCE}" type="slidenum">
              <a:rPr lang="en-US" smtClean="0"/>
              <a:t>‹#›</a:t>
            </a:fld>
            <a:endParaRPr lang="en-US"/>
          </a:p>
        </p:txBody>
      </p:sp>
      <p:pic>
        <p:nvPicPr>
          <p:cNvPr id="36" name="Picture 3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04834" y="5837040"/>
            <a:ext cx="2687166" cy="1403743"/>
          </a:xfrm>
          <a:prstGeom prst="rect">
            <a:avLst/>
          </a:prstGeom>
        </p:spPr>
      </p:pic>
      <p:sp>
        <p:nvSpPr>
          <p:cNvPr id="37" name="Footer Placeholder 2"/>
          <p:cNvSpPr>
            <a:spLocks noGrp="1"/>
          </p:cNvSpPr>
          <p:nvPr>
            <p:ph type="ftr" sz="quarter" idx="3"/>
          </p:nvPr>
        </p:nvSpPr>
        <p:spPr>
          <a:xfrm>
            <a:off x="2048885" y="6302062"/>
            <a:ext cx="7619999" cy="365125"/>
          </a:xfrm>
          <a:prstGeom prst="rect">
            <a:avLst/>
          </a:prstGeom>
        </p:spPr>
        <p:txBody>
          <a:bodyPr/>
          <a:lstStyle>
            <a:lvl1pPr algn="r">
              <a:defRPr sz="1100">
                <a:latin typeface="+mn-lt"/>
              </a:defRPr>
            </a:lvl1pPr>
          </a:lstStyle>
          <a:p>
            <a:r>
              <a:rPr lang="en-US" altLang="en-US" i="1" dirty="0" err="1" smtClean="0">
                <a:solidFill>
                  <a:srgbClr val="1D5D43"/>
                </a:solidFill>
                <a:ea typeface="Calibri" panose="020F0502020204030204" pitchFamily="34" charset="0"/>
                <a:cs typeface="Times New Roman" panose="02020603050405020304" pitchFamily="18" charset="0"/>
              </a:rPr>
              <a:t>Tionscadal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Léirithe</a:t>
            </a:r>
            <a:r>
              <a:rPr lang="en-US" altLang="en-US" i="1" dirty="0" smtClean="0">
                <a:solidFill>
                  <a:srgbClr val="1D5D43"/>
                </a:solidFill>
                <a:ea typeface="Calibri" panose="020F0502020204030204" pitchFamily="34" charset="0"/>
                <a:cs typeface="Times New Roman" panose="02020603050405020304" pitchFamily="18" charset="0"/>
              </a:rPr>
              <a:t> um </a:t>
            </a:r>
            <a:r>
              <a:rPr lang="en-US" altLang="en-US" i="1" dirty="0" err="1" smtClean="0">
                <a:solidFill>
                  <a:srgbClr val="1D5D43"/>
                </a:solidFill>
                <a:ea typeface="Calibri" panose="020F0502020204030204" pitchFamily="34" charset="0"/>
                <a:cs typeface="Times New Roman" panose="02020603050405020304" pitchFamily="18" charset="0"/>
              </a:rPr>
              <a:t>Theiripe</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ar</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Scoil</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agus</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Tacaíocht</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na</a:t>
            </a:r>
            <a:r>
              <a:rPr lang="en-US" altLang="en-US" i="1" dirty="0" smtClean="0">
                <a:solidFill>
                  <a:srgbClr val="1D5D43"/>
                </a:solidFill>
                <a:ea typeface="Calibri" panose="020F0502020204030204" pitchFamily="34" charset="0"/>
                <a:cs typeface="Times New Roman" panose="02020603050405020304" pitchFamily="18" charset="0"/>
              </a:rPr>
              <a:t> </a:t>
            </a:r>
            <a:r>
              <a:rPr lang="en-US" altLang="en-US" i="1" dirty="0" err="1" smtClean="0">
                <a:solidFill>
                  <a:srgbClr val="1D5D43"/>
                </a:solidFill>
                <a:ea typeface="Calibri" panose="020F0502020204030204" pitchFamily="34" charset="0"/>
                <a:cs typeface="Times New Roman" panose="02020603050405020304" pitchFamily="18" charset="0"/>
              </a:rPr>
              <a:t>Luathbhlianta</a:t>
            </a:r>
            <a:r>
              <a:rPr lang="en-US" altLang="en-US" i="1" dirty="0" smtClean="0">
                <a:solidFill>
                  <a:srgbClr val="1D5D43"/>
                </a:solidFill>
                <a:ea typeface="Calibri" panose="020F0502020204030204" pitchFamily="34" charset="0"/>
                <a:cs typeface="Times New Roman" panose="02020603050405020304" pitchFamily="18" charset="0"/>
              </a:rPr>
              <a:t>     </a:t>
            </a:r>
            <a:endParaRPr lang="en-US" altLang="en-US" dirty="0" smtClean="0"/>
          </a:p>
          <a:p>
            <a:r>
              <a:rPr lang="en-IE" b="1" dirty="0"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spTree>
    <p:extLst>
      <p:ext uri="{BB962C8B-B14F-4D97-AF65-F5344CB8AC3E}">
        <p14:creationId xmlns:p14="http://schemas.microsoft.com/office/powerpoint/2010/main" val="27080839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zopt.net/wp-content/uploads/2014/03/pencil-blo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il_fi" descr="http://t2.gstatic.com/images?q=tbn:ANd9GcTH0ePomGjW32eFBQaZHRa1vdWwmUVQjPL-6DQxOHmCkVjmhDEVKYx96Sr4"/>
          <p:cNvPicPr>
            <a:picLocks noChangeAspect="1" noChangeArrowheads="1"/>
          </p:cNvPicPr>
          <p:nvPr/>
        </p:nvPicPr>
        <p:blipFill>
          <a:blip r:embed="rId3" cstate="print"/>
          <a:srcRect/>
          <a:stretch>
            <a:fillRect/>
          </a:stretch>
        </p:blipFill>
        <p:spPr bwMode="auto">
          <a:xfrm>
            <a:off x="2735628" y="404814"/>
            <a:ext cx="8832981" cy="1295995"/>
          </a:xfrm>
          <a:prstGeom prst="rect">
            <a:avLst/>
          </a:prstGeom>
          <a:noFill/>
          <a:ln w="9525">
            <a:noFill/>
            <a:miter lim="800000"/>
            <a:headEnd/>
            <a:tailEnd/>
          </a:ln>
        </p:spPr>
      </p:pic>
      <p:sp>
        <p:nvSpPr>
          <p:cNvPr id="7" name="Title 6"/>
          <p:cNvSpPr>
            <a:spLocks noGrp="1"/>
          </p:cNvSpPr>
          <p:nvPr>
            <p:ph type="ctrTitle"/>
          </p:nvPr>
        </p:nvSpPr>
        <p:spPr>
          <a:xfrm>
            <a:off x="2455101" y="2060848"/>
            <a:ext cx="9086190" cy="3488182"/>
          </a:xfrm>
        </p:spPr>
        <p:txBody>
          <a:bodyPr>
            <a:normAutofit/>
          </a:bodyPr>
          <a:lstStyle/>
          <a:p>
            <a:pPr algn="ctr" eaLnBrk="1" fontAlgn="auto" hangingPunct="1">
              <a:lnSpc>
                <a:spcPct val="70000"/>
              </a:lnSpc>
              <a:spcAft>
                <a:spcPts val="0"/>
              </a:spcAft>
              <a:defRPr/>
            </a:pPr>
            <a:r>
              <a:rPr lang="en-IE" sz="5300" b="1" dirty="0" smtClean="0">
                <a:latin typeface="Arial" pitchFamily="34" charset="0"/>
                <a:cs typeface="Arial" pitchFamily="34" charset="0"/>
              </a:rPr>
              <a:t>Fine Motor Skills</a:t>
            </a:r>
            <a:br>
              <a:rPr lang="en-IE" sz="5300" b="1" dirty="0" smtClean="0">
                <a:latin typeface="Arial" pitchFamily="34" charset="0"/>
                <a:cs typeface="Arial" pitchFamily="34" charset="0"/>
              </a:rPr>
            </a:br>
            <a:r>
              <a:rPr lang="en-IE" sz="5300" b="1" dirty="0" smtClean="0">
                <a:latin typeface="Arial" pitchFamily="34" charset="0"/>
                <a:cs typeface="Arial" pitchFamily="34" charset="0"/>
              </a:rPr>
              <a:t/>
            </a:r>
            <a:br>
              <a:rPr lang="en-IE" sz="5300" b="1" dirty="0" smtClean="0">
                <a:latin typeface="Arial" pitchFamily="34" charset="0"/>
                <a:cs typeface="Arial" pitchFamily="34" charset="0"/>
              </a:rPr>
            </a:br>
            <a:r>
              <a:rPr lang="en-IE" sz="2000" b="1" dirty="0" smtClean="0">
                <a:latin typeface="Arial" pitchFamily="34" charset="0"/>
                <a:cs typeface="Arial" pitchFamily="34" charset="0"/>
              </a:rPr>
              <a:t>Jillian Buckley, Occupational Therapist</a:t>
            </a:r>
            <a:br>
              <a:rPr lang="en-IE" sz="2000" b="1" dirty="0" smtClean="0">
                <a:latin typeface="Arial" pitchFamily="34" charset="0"/>
                <a:cs typeface="Arial" pitchFamily="34" charset="0"/>
              </a:rPr>
            </a:br>
            <a:r>
              <a:rPr lang="en-IE" sz="2000" b="1" dirty="0" smtClean="0">
                <a:latin typeface="Arial" pitchFamily="34" charset="0"/>
                <a:cs typeface="Arial" pitchFamily="34" charset="0"/>
              </a:rPr>
              <a:t/>
            </a:r>
            <a:br>
              <a:rPr lang="en-IE" sz="2000" b="1" dirty="0" smtClean="0">
                <a:latin typeface="Arial" pitchFamily="34" charset="0"/>
                <a:cs typeface="Arial" pitchFamily="34" charset="0"/>
              </a:rPr>
            </a:br>
            <a:r>
              <a:rPr lang="en-IE" sz="2000" b="1" dirty="0" smtClean="0">
                <a:latin typeface="Arial" pitchFamily="34" charset="0"/>
                <a:cs typeface="Arial" pitchFamily="34" charset="0"/>
              </a:rPr>
              <a:t>Demonstration Project on In-school and Early Years Therapy Support </a:t>
            </a:r>
            <a:br>
              <a:rPr lang="en-IE" sz="2000" b="1" dirty="0" smtClean="0">
                <a:latin typeface="Arial" pitchFamily="34" charset="0"/>
                <a:cs typeface="Arial" pitchFamily="34" charset="0"/>
              </a:rPr>
            </a:br>
            <a:r>
              <a:rPr lang="en-IE" sz="2000" b="1" dirty="0" smtClean="0">
                <a:latin typeface="Arial" pitchFamily="34" charset="0"/>
                <a:cs typeface="Arial" pitchFamily="34" charset="0"/>
              </a:rPr>
              <a:t/>
            </a:r>
            <a:br>
              <a:rPr lang="en-IE" sz="2000" b="1" dirty="0" smtClean="0">
                <a:latin typeface="Arial" pitchFamily="34" charset="0"/>
                <a:cs typeface="Arial" pitchFamily="34" charset="0"/>
              </a:rPr>
            </a:br>
            <a:r>
              <a:rPr lang="en-IE" sz="2200" b="1" dirty="0" smtClean="0">
                <a:latin typeface="Arial" pitchFamily="34" charset="0"/>
                <a:cs typeface="Arial" pitchFamily="34" charset="0"/>
              </a:rPr>
              <a:t/>
            </a:r>
            <a:br>
              <a:rPr lang="en-IE" sz="2200" b="1" dirty="0" smtClean="0">
                <a:latin typeface="Arial" pitchFamily="34" charset="0"/>
                <a:cs typeface="Arial" pitchFamily="34" charset="0"/>
              </a:rPr>
            </a:br>
            <a:endParaRPr lang="en-IE" sz="2200" b="1" dirty="0">
              <a:latin typeface="Arial" pitchFamily="34" charset="0"/>
              <a:cs typeface="Arial" pitchFamily="34" charset="0"/>
            </a:endParaRPr>
          </a:p>
        </p:txBody>
      </p:sp>
      <p:sp>
        <p:nvSpPr>
          <p:cNvPr id="8" name="TextBox 7"/>
          <p:cNvSpPr txBox="1"/>
          <p:nvPr/>
        </p:nvSpPr>
        <p:spPr>
          <a:xfrm>
            <a:off x="3311691" y="5085185"/>
            <a:ext cx="7967133" cy="646331"/>
          </a:xfrm>
          <a:prstGeom prst="rect">
            <a:avLst/>
          </a:prstGeom>
          <a:noFill/>
        </p:spPr>
        <p:txBody>
          <a:bodyPr>
            <a:spAutoFit/>
          </a:bodyPr>
          <a:lstStyle/>
          <a:p>
            <a:pPr fontAlgn="auto">
              <a:spcBef>
                <a:spcPts val="0"/>
              </a:spcBef>
              <a:spcAft>
                <a:spcPts val="0"/>
              </a:spcAft>
              <a:defRPr/>
            </a:pPr>
            <a:endParaRPr lang="en-IE" dirty="0">
              <a:latin typeface="+mn-lt"/>
              <a:cs typeface="+mn-cs"/>
            </a:endParaRPr>
          </a:p>
          <a:p>
            <a:pPr fontAlgn="auto">
              <a:spcBef>
                <a:spcPts val="0"/>
              </a:spcBef>
              <a:spcAft>
                <a:spcPts val="0"/>
              </a:spcAft>
              <a:defRPr/>
            </a:pPr>
            <a:endParaRPr lang="en-IE" dirty="0">
              <a:latin typeface="+mn-lt"/>
              <a:cs typeface="+mn-cs"/>
            </a:endParaRPr>
          </a:p>
        </p:txBody>
      </p:sp>
      <p:sp>
        <p:nvSpPr>
          <p:cNvPr id="6" name="Footer Placeholder 5"/>
          <p:cNvSpPr>
            <a:spLocks noGrp="1"/>
          </p:cNvSpPr>
          <p:nvPr>
            <p:ph type="ftr" sz="quarter" idx="11"/>
          </p:nvPr>
        </p:nvSpPr>
        <p:spPr/>
        <p:txBody>
          <a:bodyPr/>
          <a:lstStyle/>
          <a:p>
            <a:pPr>
              <a:defRPr/>
            </a:pPr>
            <a:endParaRPr lang="en-IE" dirty="0"/>
          </a:p>
        </p:txBody>
      </p:sp>
    </p:spTree>
    <p:extLst>
      <p:ext uri="{BB962C8B-B14F-4D97-AF65-F5344CB8AC3E}">
        <p14:creationId xmlns:p14="http://schemas.microsoft.com/office/powerpoint/2010/main" val="3843890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549276"/>
            <a:ext cx="9956800" cy="652463"/>
          </a:xfrm>
        </p:spPr>
        <p:txBody>
          <a:bodyPr/>
          <a:lstStyle/>
          <a:p>
            <a:pPr algn="ctr" eaLnBrk="1" hangingPunct="1">
              <a:defRPr/>
            </a:pPr>
            <a:r>
              <a:rPr lang="en-IE" b="1" dirty="0" smtClean="0">
                <a:latin typeface="Arial" pitchFamily="34" charset="0"/>
                <a:cs typeface="Arial" pitchFamily="34" charset="0"/>
              </a:rPr>
              <a:t>Hand Dominance</a:t>
            </a:r>
            <a:endParaRPr lang="en-IE" b="1" dirty="0">
              <a:latin typeface="Arial" pitchFamily="34" charset="0"/>
              <a:cs typeface="Arial" pitchFamily="34" charset="0"/>
            </a:endParaRPr>
          </a:p>
        </p:txBody>
      </p:sp>
      <p:sp>
        <p:nvSpPr>
          <p:cNvPr id="19459" name="Content Placeholder 2"/>
          <p:cNvSpPr>
            <a:spLocks noGrp="1"/>
          </p:cNvSpPr>
          <p:nvPr>
            <p:ph sz="quarter" idx="1"/>
          </p:nvPr>
        </p:nvSpPr>
        <p:spPr>
          <a:xfrm>
            <a:off x="609600" y="1600201"/>
            <a:ext cx="9956800" cy="4873625"/>
          </a:xfrm>
        </p:spPr>
        <p:txBody>
          <a:bodyPr/>
          <a:lstStyle/>
          <a:p>
            <a:pPr algn="just"/>
            <a:r>
              <a:rPr lang="en-IE" sz="2200" dirty="0" smtClean="0">
                <a:latin typeface="Arial" pitchFamily="34" charset="0"/>
                <a:cs typeface="Arial" pitchFamily="34" charset="0"/>
              </a:rPr>
              <a:t>The ability to use a preferred hand for activities that require fine movements with accuracy and power.</a:t>
            </a:r>
          </a:p>
          <a:p>
            <a:pPr algn="just" eaLnBrk="1" hangingPunct="1"/>
            <a:endParaRPr lang="en-IE" sz="2200" dirty="0" smtClean="0">
              <a:latin typeface="Arial" pitchFamily="34" charset="0"/>
              <a:cs typeface="Arial" pitchFamily="34" charset="0"/>
            </a:endParaRPr>
          </a:p>
          <a:p>
            <a:pPr eaLnBrk="1" hangingPunct="1">
              <a:buFont typeface="Wingdings" pitchFamily="2" charset="2"/>
              <a:buNone/>
            </a:pPr>
            <a:endParaRPr lang="en-IE" dirty="0" smtClean="0">
              <a:latin typeface="Arial" pitchFamily="34" charset="0"/>
              <a:cs typeface="Arial" pitchFamily="34" charset="0"/>
            </a:endParaRPr>
          </a:p>
        </p:txBody>
      </p:sp>
      <p:pic>
        <p:nvPicPr>
          <p:cNvPr id="19460" name="Picture 2" descr="https://encrypted-tbn2.gstatic.com/images?q=tbn:ANd9GcR6nHBps5JcZSa-yGX1CiVPdhid3Xk5_jPJbeo5nQw2jTtpo5iD"/>
          <p:cNvPicPr>
            <a:picLocks noChangeAspect="1" noChangeArrowheads="1"/>
          </p:cNvPicPr>
          <p:nvPr/>
        </p:nvPicPr>
        <p:blipFill>
          <a:blip r:embed="rId2" cstate="print"/>
          <a:srcRect/>
          <a:stretch>
            <a:fillRect/>
          </a:stretch>
        </p:blipFill>
        <p:spPr bwMode="auto">
          <a:xfrm>
            <a:off x="8829545" y="2139255"/>
            <a:ext cx="2647949" cy="1236663"/>
          </a:xfrm>
          <a:prstGeom prst="rect">
            <a:avLst/>
          </a:prstGeom>
          <a:noFill/>
          <a:ln w="9525">
            <a:noFill/>
            <a:miter lim="800000"/>
            <a:headEnd/>
            <a:tailEnd/>
          </a:ln>
        </p:spPr>
      </p:pic>
      <p:sp>
        <p:nvSpPr>
          <p:cNvPr id="6" name="TextBox 5"/>
          <p:cNvSpPr txBox="1"/>
          <p:nvPr/>
        </p:nvSpPr>
        <p:spPr>
          <a:xfrm>
            <a:off x="2968923" y="3158563"/>
            <a:ext cx="4396636" cy="2862322"/>
          </a:xfrm>
          <a:prstGeom prst="rect">
            <a:avLst/>
          </a:prstGeom>
          <a:solidFill>
            <a:srgbClr val="99CCFF"/>
          </a:solidFill>
          <a:ln>
            <a:solidFill>
              <a:srgbClr val="7030A0"/>
            </a:solidFill>
          </a:ln>
        </p:spPr>
        <p:txBody>
          <a:bodyPr wrap="square" rtlCol="0">
            <a:spAutoFit/>
          </a:bodyPr>
          <a:lstStyle/>
          <a:p>
            <a:r>
              <a:rPr lang="en-CA" b="1" i="1" u="sng" dirty="0" smtClean="0">
                <a:latin typeface="Arial" pitchFamily="34" charset="0"/>
                <a:cs typeface="Arial" pitchFamily="34" charset="0"/>
              </a:rPr>
              <a:t>How to help:</a:t>
            </a:r>
          </a:p>
          <a:p>
            <a:pPr marL="800100" lvl="1" indent="-342900" algn="just">
              <a:buFont typeface="Arial" pitchFamily="34" charset="0"/>
              <a:buChar char="•"/>
            </a:pPr>
            <a:r>
              <a:rPr lang="en-IE" i="1" dirty="0">
                <a:latin typeface="Arial" pitchFamily="34" charset="0"/>
                <a:cs typeface="Arial" pitchFamily="34" charset="0"/>
              </a:rPr>
              <a:t>Observe closely!</a:t>
            </a:r>
          </a:p>
          <a:p>
            <a:pPr marL="800100" lvl="1" indent="-342900" algn="just">
              <a:buFont typeface="Arial" pitchFamily="34" charset="0"/>
              <a:buChar char="•"/>
            </a:pPr>
            <a:r>
              <a:rPr lang="en-IE" i="1" dirty="0">
                <a:latin typeface="Arial" pitchFamily="34" charset="0"/>
                <a:cs typeface="Arial" pitchFamily="34" charset="0"/>
              </a:rPr>
              <a:t>Look at which hand they favour to hold their pencil or spoon </a:t>
            </a:r>
          </a:p>
          <a:p>
            <a:pPr marL="800100" lvl="1" indent="-342900" algn="just">
              <a:buFont typeface="Arial" pitchFamily="34" charset="0"/>
              <a:buChar char="•"/>
            </a:pPr>
            <a:r>
              <a:rPr lang="en-IE" i="1" dirty="0">
                <a:latin typeface="Arial" pitchFamily="34" charset="0"/>
                <a:cs typeface="Arial" pitchFamily="34" charset="0"/>
              </a:rPr>
              <a:t>Make sure to offer items at the child’s midline</a:t>
            </a:r>
          </a:p>
          <a:p>
            <a:pPr marL="800100" lvl="1" indent="-342900" algn="just">
              <a:buFont typeface="Arial" pitchFamily="34" charset="0"/>
              <a:buChar char="•"/>
            </a:pPr>
            <a:r>
              <a:rPr lang="en-IE" i="1" dirty="0">
                <a:latin typeface="Arial" pitchFamily="34" charset="0"/>
                <a:cs typeface="Arial" pitchFamily="34" charset="0"/>
              </a:rPr>
              <a:t>Sometimes children switch hands during tasks and it is important to consider midline crossing difficulties</a:t>
            </a:r>
          </a:p>
        </p:txBody>
      </p:sp>
    </p:spTree>
    <p:extLst>
      <p:ext uri="{BB962C8B-B14F-4D97-AF65-F5344CB8AC3E}">
        <p14:creationId xmlns:p14="http://schemas.microsoft.com/office/powerpoint/2010/main" val="353444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143" y="643002"/>
            <a:ext cx="10058403" cy="718782"/>
          </a:xfrm>
        </p:spPr>
        <p:txBody>
          <a:bodyPr>
            <a:normAutofit/>
          </a:bodyPr>
          <a:lstStyle/>
          <a:p>
            <a:r>
              <a:rPr lang="en-IE" b="1" dirty="0" smtClean="0">
                <a:latin typeface="Arial" pitchFamily="34" charset="0"/>
                <a:cs typeface="Arial" pitchFamily="34" charset="0"/>
              </a:rPr>
              <a:t>Midline Crossing and Bilateral </a:t>
            </a:r>
            <a:r>
              <a:rPr lang="en-IE" b="1" dirty="0">
                <a:latin typeface="Arial" pitchFamily="34" charset="0"/>
                <a:cs typeface="Arial" pitchFamily="34" charset="0"/>
              </a:rPr>
              <a:t>I</a:t>
            </a:r>
            <a:r>
              <a:rPr lang="en-IE" b="1" dirty="0" smtClean="0">
                <a:latin typeface="Arial" pitchFamily="34" charset="0"/>
                <a:cs typeface="Arial" pitchFamily="34" charset="0"/>
              </a:rPr>
              <a:t>ntegration</a:t>
            </a:r>
            <a:endParaRPr lang="en-IE" b="1" dirty="0">
              <a:latin typeface="Arial" pitchFamily="34" charset="0"/>
              <a:cs typeface="Arial" pitchFamily="34" charset="0"/>
            </a:endParaRPr>
          </a:p>
        </p:txBody>
      </p:sp>
      <p:sp>
        <p:nvSpPr>
          <p:cNvPr id="3" name="Content Placeholder 2"/>
          <p:cNvSpPr>
            <a:spLocks noGrp="1"/>
          </p:cNvSpPr>
          <p:nvPr>
            <p:ph idx="1"/>
          </p:nvPr>
        </p:nvSpPr>
        <p:spPr>
          <a:xfrm>
            <a:off x="1024271" y="1670712"/>
            <a:ext cx="10058400" cy="4798325"/>
          </a:xfrm>
        </p:spPr>
        <p:txBody>
          <a:bodyPr>
            <a:normAutofit/>
          </a:bodyPr>
          <a:lstStyle/>
          <a:p>
            <a:r>
              <a:rPr lang="en-GB" sz="2000" b="1" dirty="0" smtClean="0">
                <a:latin typeface="Arial" pitchFamily="34" charset="0"/>
                <a:cs typeface="Arial" pitchFamily="34" charset="0"/>
              </a:rPr>
              <a:t>Bilateral </a:t>
            </a:r>
            <a:r>
              <a:rPr lang="en-GB" sz="2000" b="1" dirty="0">
                <a:latin typeface="Arial" pitchFamily="34" charset="0"/>
                <a:cs typeface="Arial" pitchFamily="34" charset="0"/>
              </a:rPr>
              <a:t>i</a:t>
            </a:r>
            <a:r>
              <a:rPr lang="en-GB" sz="2000" b="1" dirty="0" smtClean="0">
                <a:latin typeface="Arial" pitchFamily="34" charset="0"/>
                <a:cs typeface="Arial" pitchFamily="34" charset="0"/>
              </a:rPr>
              <a:t>ntegration </a:t>
            </a:r>
            <a:r>
              <a:rPr lang="en-GB" sz="2000" dirty="0">
                <a:latin typeface="Arial" pitchFamily="34" charset="0"/>
                <a:cs typeface="Arial" pitchFamily="34" charset="0"/>
              </a:rPr>
              <a:t>is the </a:t>
            </a:r>
            <a:r>
              <a:rPr lang="en-GB" sz="2000" dirty="0" smtClean="0">
                <a:latin typeface="Arial" pitchFamily="34" charset="0"/>
                <a:cs typeface="Arial" pitchFamily="34" charset="0"/>
              </a:rPr>
              <a:t>ability to use the </a:t>
            </a:r>
            <a:r>
              <a:rPr lang="en-GB" sz="2000" dirty="0">
                <a:latin typeface="Arial" pitchFamily="34" charset="0"/>
                <a:cs typeface="Arial" pitchFamily="34" charset="0"/>
              </a:rPr>
              <a:t>two sides of the </a:t>
            </a:r>
            <a:r>
              <a:rPr lang="en-GB" sz="2000" dirty="0" smtClean="0">
                <a:latin typeface="Arial" pitchFamily="34" charset="0"/>
                <a:cs typeface="Arial" pitchFamily="34" charset="0"/>
              </a:rPr>
              <a:t>body</a:t>
            </a:r>
            <a:r>
              <a:rPr lang="en-IE" sz="2000" dirty="0" smtClean="0">
                <a:latin typeface="Arial" pitchFamily="34" charset="0"/>
                <a:cs typeface="Arial" pitchFamily="34" charset="0"/>
              </a:rPr>
              <a:t> at the </a:t>
            </a:r>
            <a:r>
              <a:rPr lang="en-IE" sz="2000" dirty="0">
                <a:latin typeface="Arial" pitchFamily="34" charset="0"/>
                <a:cs typeface="Arial" pitchFamily="34" charset="0"/>
              </a:rPr>
              <a:t>same time in </a:t>
            </a:r>
            <a:r>
              <a:rPr lang="en-IE" sz="2000" dirty="0" smtClean="0">
                <a:latin typeface="Arial" pitchFamily="34" charset="0"/>
                <a:cs typeface="Arial" pitchFamily="34" charset="0"/>
              </a:rPr>
              <a:t>a controlled </a:t>
            </a:r>
            <a:r>
              <a:rPr lang="en-IE" sz="2000" dirty="0">
                <a:latin typeface="Arial" pitchFamily="34" charset="0"/>
                <a:cs typeface="Arial" pitchFamily="34" charset="0"/>
              </a:rPr>
              <a:t>and organised manner</a:t>
            </a:r>
            <a:r>
              <a:rPr lang="en-IE" sz="2000" dirty="0" smtClean="0">
                <a:latin typeface="Arial" pitchFamily="34" charset="0"/>
                <a:cs typeface="Arial" pitchFamily="34" charset="0"/>
              </a:rPr>
              <a:t>. These skills are necessary for handwriting and using scissors. </a:t>
            </a:r>
          </a:p>
          <a:p>
            <a:endParaRPr lang="en-IE" sz="2000" b="1" dirty="0">
              <a:latin typeface="Arial" pitchFamily="34" charset="0"/>
              <a:cs typeface="Arial" pitchFamily="34" charset="0"/>
            </a:endParaRPr>
          </a:p>
          <a:p>
            <a:r>
              <a:rPr lang="en-US" sz="2000" b="1" dirty="0" smtClean="0">
                <a:latin typeface="Arial" pitchFamily="34" charset="0"/>
                <a:cs typeface="Arial" pitchFamily="34" charset="0"/>
              </a:rPr>
              <a:t>The </a:t>
            </a:r>
            <a:r>
              <a:rPr lang="en-US" sz="2000" b="1" dirty="0">
                <a:latin typeface="Arial" pitchFamily="34" charset="0"/>
                <a:cs typeface="Arial" pitchFamily="34" charset="0"/>
              </a:rPr>
              <a:t>midline </a:t>
            </a:r>
            <a:r>
              <a:rPr lang="en-US" sz="2000" dirty="0">
                <a:latin typeface="Arial" pitchFamily="34" charset="0"/>
                <a:cs typeface="Arial" pitchFamily="34" charset="0"/>
              </a:rPr>
              <a:t>is an imaginary line drawn down the middle of our body.  Movements across the body should be smooth and </a:t>
            </a:r>
            <a:r>
              <a:rPr lang="en-US" sz="2000" dirty="0" smtClean="0">
                <a:latin typeface="Arial" pitchFamily="34" charset="0"/>
                <a:cs typeface="Arial" pitchFamily="34" charset="0"/>
              </a:rPr>
              <a:t>spontaneous. </a:t>
            </a:r>
            <a:r>
              <a:rPr lang="en-IE" sz="2000" dirty="0" smtClean="0">
                <a:latin typeface="Arial" pitchFamily="34" charset="0"/>
                <a:cs typeface="Arial" pitchFamily="34" charset="0"/>
              </a:rPr>
              <a:t>Children </a:t>
            </a:r>
            <a:r>
              <a:rPr lang="en-IE" sz="2000" dirty="0">
                <a:latin typeface="Arial" pitchFamily="34" charset="0"/>
                <a:cs typeface="Arial" pitchFamily="34" charset="0"/>
              </a:rPr>
              <a:t>need to be able to use their arms and legs and eyes across their body (midline) e.g. to write across the page, read or use cutlery.</a:t>
            </a:r>
          </a:p>
          <a:p>
            <a:pPr marL="0" indent="0">
              <a:buNone/>
            </a:pPr>
            <a:endParaRPr lang="en-IE" dirty="0">
              <a:latin typeface="Arial" pitchFamily="34" charset="0"/>
              <a:cs typeface="Arial" pitchFamily="34" charset="0"/>
            </a:endParaRPr>
          </a:p>
          <a:p>
            <a:pPr marL="0" indent="0">
              <a:buNone/>
            </a:pPr>
            <a:endParaRPr lang="en-IE" sz="2400" dirty="0" smtClean="0">
              <a:latin typeface="Arial" pitchFamily="34" charset="0"/>
              <a:cs typeface="Arial" pitchFamily="34" charset="0"/>
            </a:endParaRPr>
          </a:p>
        </p:txBody>
      </p:sp>
      <p:pic>
        <p:nvPicPr>
          <p:cNvPr id="5" name="Picture 2" descr="https://encrypted-tbn0.gstatic.com/images?q=tbn:ANd9GcRpWPshi9p86hVaPVxtWjMfkkiN39AcnFMM4y2tYL5lPlK2CMEa"/>
          <p:cNvPicPr>
            <a:picLocks noChangeAspect="1" noChangeArrowheads="1"/>
          </p:cNvPicPr>
          <p:nvPr/>
        </p:nvPicPr>
        <p:blipFill>
          <a:blip r:embed="rId3" cstate="print"/>
          <a:srcRect/>
          <a:stretch>
            <a:fillRect/>
          </a:stretch>
        </p:blipFill>
        <p:spPr bwMode="auto">
          <a:xfrm>
            <a:off x="6628075" y="4183694"/>
            <a:ext cx="2324266" cy="2110640"/>
          </a:xfrm>
          <a:prstGeom prst="rect">
            <a:avLst/>
          </a:prstGeom>
          <a:noFill/>
        </p:spPr>
      </p:pic>
    </p:spTree>
    <p:extLst>
      <p:ext uri="{BB962C8B-B14F-4D97-AF65-F5344CB8AC3E}">
        <p14:creationId xmlns:p14="http://schemas.microsoft.com/office/powerpoint/2010/main" val="159151829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3" cy="855260"/>
          </a:xfrm>
        </p:spPr>
        <p:txBody>
          <a:bodyPr/>
          <a:lstStyle/>
          <a:p>
            <a:pPr algn="ctr"/>
            <a:r>
              <a:rPr lang="en-IE" b="1" dirty="0" smtClean="0">
                <a:latin typeface="Arial" pitchFamily="34" charset="0"/>
                <a:cs typeface="Arial" pitchFamily="34" charset="0"/>
              </a:rPr>
              <a:t>Hypermobility</a:t>
            </a:r>
            <a:endParaRPr lang="en-IE" b="1" dirty="0">
              <a:latin typeface="Arial" pitchFamily="34" charset="0"/>
              <a:cs typeface="Arial" pitchFamily="34" charset="0"/>
            </a:endParaRPr>
          </a:p>
        </p:txBody>
      </p:sp>
      <p:sp>
        <p:nvSpPr>
          <p:cNvPr id="3" name="Content Placeholder 2"/>
          <p:cNvSpPr>
            <a:spLocks noGrp="1"/>
          </p:cNvSpPr>
          <p:nvPr>
            <p:ph idx="1"/>
          </p:nvPr>
        </p:nvSpPr>
        <p:spPr>
          <a:xfrm>
            <a:off x="1102793" y="1519762"/>
            <a:ext cx="10058400" cy="4712458"/>
          </a:xfrm>
        </p:spPr>
        <p:txBody>
          <a:bodyPr>
            <a:noAutofit/>
          </a:bodyPr>
          <a:lstStyle/>
          <a:p>
            <a:r>
              <a:rPr lang="en-IE" sz="2000" dirty="0" smtClean="0">
                <a:latin typeface="Arial" pitchFamily="34" charset="0"/>
                <a:cs typeface="Arial" pitchFamily="34" charset="0"/>
              </a:rPr>
              <a:t>Joints </a:t>
            </a:r>
            <a:r>
              <a:rPr lang="en-IE" sz="2000" dirty="0">
                <a:latin typeface="Arial" pitchFamily="34" charset="0"/>
                <a:cs typeface="Arial" pitchFamily="34" charset="0"/>
              </a:rPr>
              <a:t>that can extend beyond a </a:t>
            </a:r>
            <a:r>
              <a:rPr lang="en-IE" sz="2000" dirty="0" smtClean="0">
                <a:latin typeface="Arial" pitchFamily="34" charset="0"/>
                <a:cs typeface="Arial" pitchFamily="34" charset="0"/>
              </a:rPr>
              <a:t>normal range of movement.</a:t>
            </a:r>
          </a:p>
          <a:p>
            <a:r>
              <a:rPr lang="en-IE" sz="2000" dirty="0" smtClean="0">
                <a:latin typeface="Arial" pitchFamily="34" charset="0"/>
                <a:cs typeface="Arial" pitchFamily="34" charset="0"/>
              </a:rPr>
              <a:t>Due to connective tissue around the joint being </a:t>
            </a:r>
            <a:r>
              <a:rPr lang="en-IE" sz="2000" dirty="0" err="1" smtClean="0">
                <a:latin typeface="Arial" pitchFamily="34" charset="0"/>
                <a:cs typeface="Arial" pitchFamily="34" charset="0"/>
              </a:rPr>
              <a:t>stretchier</a:t>
            </a:r>
            <a:r>
              <a:rPr lang="en-IE" sz="2000" dirty="0" smtClean="0">
                <a:latin typeface="Arial" pitchFamily="34" charset="0"/>
                <a:cs typeface="Arial" pitchFamily="34" charset="0"/>
              </a:rPr>
              <a:t> than usual.</a:t>
            </a:r>
          </a:p>
          <a:p>
            <a:r>
              <a:rPr lang="en-IE" sz="2000" dirty="0" smtClean="0">
                <a:latin typeface="Arial" pitchFamily="34" charset="0"/>
                <a:cs typeface="Arial" pitchFamily="34" charset="0"/>
              </a:rPr>
              <a:t>Affects how a child grasps and controls small objects or tools and can lead to fatigue/pain.</a:t>
            </a:r>
          </a:p>
          <a:p>
            <a:r>
              <a:rPr lang="en-IE" sz="2000" dirty="0" smtClean="0">
                <a:latin typeface="Arial" pitchFamily="34" charset="0"/>
                <a:cs typeface="Arial" pitchFamily="34" charset="0"/>
              </a:rPr>
              <a:t>Most ballet dancers and gymnasts have a degree of joint hypermobility - which means that you can be </a:t>
            </a:r>
            <a:r>
              <a:rPr lang="en-IE" sz="2000" dirty="0" err="1" smtClean="0">
                <a:latin typeface="Arial" pitchFamily="34" charset="0"/>
                <a:cs typeface="Arial" pitchFamily="34" charset="0"/>
              </a:rPr>
              <a:t>hypermobile</a:t>
            </a:r>
            <a:r>
              <a:rPr lang="en-IE" sz="2000" dirty="0" smtClean="0">
                <a:latin typeface="Arial" pitchFamily="34" charset="0"/>
                <a:cs typeface="Arial" pitchFamily="34" charset="0"/>
              </a:rPr>
              <a:t>, strong, active and fit.</a:t>
            </a:r>
            <a:endParaRPr lang="en-IE" sz="2000" dirty="0">
              <a:latin typeface="Arial" pitchFamily="34" charset="0"/>
              <a:cs typeface="Arial" pitchFamily="34" charset="0"/>
            </a:endParaRPr>
          </a:p>
        </p:txBody>
      </p:sp>
      <p:pic>
        <p:nvPicPr>
          <p:cNvPr id="4" name="Picture 8" descr="Image result for hypermobile child"/>
          <p:cNvPicPr>
            <a:picLocks noChangeAspect="1" noChangeArrowheads="1"/>
          </p:cNvPicPr>
          <p:nvPr/>
        </p:nvPicPr>
        <p:blipFill>
          <a:blip r:embed="rId3" cstate="print"/>
          <a:srcRect/>
          <a:stretch>
            <a:fillRect/>
          </a:stretch>
        </p:blipFill>
        <p:spPr bwMode="auto">
          <a:xfrm>
            <a:off x="7828767" y="4316080"/>
            <a:ext cx="2959094" cy="1668501"/>
          </a:xfrm>
          <a:prstGeom prst="rect">
            <a:avLst/>
          </a:prstGeom>
          <a:noFill/>
        </p:spPr>
      </p:pic>
      <p:sp>
        <p:nvSpPr>
          <p:cNvPr id="5" name="Rectangle 4"/>
          <p:cNvSpPr/>
          <p:nvPr/>
        </p:nvSpPr>
        <p:spPr>
          <a:xfrm>
            <a:off x="1941536" y="4171165"/>
            <a:ext cx="3945697" cy="1572738"/>
          </a:xfrm>
          <a:prstGeom prst="rect">
            <a:avLst/>
          </a:prstGeom>
          <a:solidFill>
            <a:srgbClr val="99CCFF"/>
          </a:solidFill>
          <a:ln>
            <a:solidFill>
              <a:srgbClr val="0070C0"/>
            </a:solidFill>
          </a:ln>
        </p:spPr>
        <p:txBody>
          <a:bodyPr wrap="square">
            <a:spAutoFit/>
          </a:bodyPr>
          <a:lstStyle/>
          <a:p>
            <a:r>
              <a:rPr lang="en-IE" sz="1600" b="1" i="1" u="sng" dirty="0" smtClean="0">
                <a:solidFill>
                  <a:schemeClr val="accent6"/>
                </a:solidFill>
                <a:latin typeface="Arial" pitchFamily="34" charset="0"/>
                <a:cs typeface="Arial" pitchFamily="34" charset="0"/>
              </a:rPr>
              <a:t>How to help :</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Strengthening activities</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Thicker pencils/ pencil grips</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Adapted scissors</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Develop typing skills if necessary</a:t>
            </a:r>
            <a:endParaRPr lang="en-AU" sz="1600" dirty="0">
              <a:solidFill>
                <a:schemeClr val="accent6"/>
              </a:solidFill>
              <a:latin typeface="Arial" pitchFamily="34" charset="0"/>
              <a:cs typeface="Arial" pitchFamily="34" charset="0"/>
            </a:endParaRPr>
          </a:p>
          <a:p>
            <a:pPr algn="just">
              <a:lnSpc>
                <a:spcPct val="90000"/>
              </a:lnSpc>
            </a:pPr>
            <a:endParaRPr lang="en-IE" b="1" i="1" u="sng" dirty="0" smtClean="0">
              <a:latin typeface="Arial" pitchFamily="34" charset="0"/>
              <a:cs typeface="Arial" pitchFamily="34" charset="0"/>
            </a:endParaRPr>
          </a:p>
        </p:txBody>
      </p:sp>
    </p:spTree>
    <p:extLst>
      <p:ext uri="{BB962C8B-B14F-4D97-AF65-F5344CB8AC3E}">
        <p14:creationId xmlns:p14="http://schemas.microsoft.com/office/powerpoint/2010/main" val="305158576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1" y="476251"/>
            <a:ext cx="9956800" cy="581025"/>
          </a:xfrm>
        </p:spPr>
        <p:txBody>
          <a:bodyPr>
            <a:noAutofit/>
          </a:bodyPr>
          <a:lstStyle/>
          <a:p>
            <a:pPr algn="ctr" eaLnBrk="1" hangingPunct="1">
              <a:defRPr/>
            </a:pPr>
            <a:r>
              <a:rPr lang="en-IE" b="1" dirty="0" smtClean="0">
                <a:latin typeface="Arial" pitchFamily="34" charset="0"/>
                <a:cs typeface="Arial" pitchFamily="34" charset="0"/>
              </a:rPr>
              <a:t>Pencil Grasp</a:t>
            </a:r>
            <a:endParaRPr lang="en-IE" b="1" dirty="0">
              <a:latin typeface="Arial" pitchFamily="34" charset="0"/>
              <a:cs typeface="Arial" pitchFamily="34" charset="0"/>
            </a:endParaRPr>
          </a:p>
        </p:txBody>
      </p:sp>
      <p:sp>
        <p:nvSpPr>
          <p:cNvPr id="33795" name="Content Placeholder 2"/>
          <p:cNvSpPr>
            <a:spLocks noGrp="1"/>
          </p:cNvSpPr>
          <p:nvPr>
            <p:ph sz="quarter" idx="1"/>
          </p:nvPr>
        </p:nvSpPr>
        <p:spPr>
          <a:xfrm>
            <a:off x="609599" y="1600201"/>
            <a:ext cx="10651299" cy="4873625"/>
          </a:xfrm>
        </p:spPr>
        <p:txBody>
          <a:bodyPr/>
          <a:lstStyle/>
          <a:p>
            <a:pPr algn="just" eaLnBrk="1" hangingPunct="1"/>
            <a:r>
              <a:rPr lang="en-IE" dirty="0" smtClean="0">
                <a:latin typeface="Arial" pitchFamily="34" charset="0"/>
                <a:cs typeface="Arial" pitchFamily="34" charset="0"/>
              </a:rPr>
              <a:t>Development of pencil grasp begins before junior infants and continues to 1</a:t>
            </a:r>
            <a:r>
              <a:rPr lang="en-IE" baseline="30000" dirty="0" smtClean="0">
                <a:latin typeface="Arial" pitchFamily="34" charset="0"/>
                <a:cs typeface="Arial" pitchFamily="34" charset="0"/>
              </a:rPr>
              <a:t>st</a:t>
            </a:r>
            <a:r>
              <a:rPr lang="en-IE" dirty="0" smtClean="0">
                <a:latin typeface="Arial" pitchFamily="34" charset="0"/>
                <a:cs typeface="Arial" pitchFamily="34" charset="0"/>
              </a:rPr>
              <a:t>/2</a:t>
            </a:r>
            <a:r>
              <a:rPr lang="en-IE" baseline="30000" dirty="0" smtClean="0">
                <a:latin typeface="Arial" pitchFamily="34" charset="0"/>
                <a:cs typeface="Arial" pitchFamily="34" charset="0"/>
              </a:rPr>
              <a:t>nd</a:t>
            </a:r>
            <a:r>
              <a:rPr lang="en-IE" dirty="0" smtClean="0">
                <a:latin typeface="Arial" pitchFamily="34" charset="0"/>
                <a:cs typeface="Arial" pitchFamily="34" charset="0"/>
              </a:rPr>
              <a:t> class.</a:t>
            </a:r>
          </a:p>
          <a:p>
            <a:pPr algn="just" eaLnBrk="1" hangingPunct="1"/>
            <a:r>
              <a:rPr lang="en-IE" dirty="0" smtClean="0">
                <a:latin typeface="Arial" pitchFamily="34" charset="0"/>
                <a:cs typeface="Arial" pitchFamily="34" charset="0"/>
              </a:rPr>
              <a:t>The most effective pencil grasp allows the fingers to move without moving the wrist or whole arm.</a:t>
            </a:r>
          </a:p>
          <a:p>
            <a:pPr algn="just" eaLnBrk="1" hangingPunct="1"/>
            <a:r>
              <a:rPr lang="en-IE" dirty="0" smtClean="0">
                <a:latin typeface="Arial" pitchFamily="34" charset="0"/>
                <a:cs typeface="Arial" pitchFamily="34" charset="0"/>
              </a:rPr>
              <a:t>Incorrect pencil grip leads to muscular tension, fatigue or unnecessary stress on our joints. This can make handwriting more difficult.</a:t>
            </a:r>
          </a:p>
          <a:p>
            <a:pPr eaLnBrk="1" hangingPunct="1"/>
            <a:endParaRPr lang="en-IE" dirty="0" smtClean="0">
              <a:latin typeface="Arial" pitchFamily="34" charset="0"/>
              <a:cs typeface="Arial" pitchFamily="34" charset="0"/>
            </a:endParaRPr>
          </a:p>
        </p:txBody>
      </p:sp>
      <p:pic>
        <p:nvPicPr>
          <p:cNvPr id="5" name="Content Placeholder 9" descr="pencil blog 1">
            <a:hlinkClick r:id="rId3"/>
          </p:cNvPr>
          <p:cNvPicPr>
            <a:picLocks/>
          </p:cNvPicPr>
          <p:nvPr/>
        </p:nvPicPr>
        <p:blipFill>
          <a:blip r:embed="rId4" cstate="print"/>
          <a:srcRect/>
          <a:stretch>
            <a:fillRect/>
          </a:stretch>
        </p:blipFill>
        <p:spPr>
          <a:xfrm>
            <a:off x="1085589" y="3105781"/>
            <a:ext cx="4876800" cy="3657600"/>
          </a:xfrm>
          <a:prstGeom prst="rect">
            <a:avLst/>
          </a:prstGeom>
        </p:spPr>
      </p:pic>
      <p:pic>
        <p:nvPicPr>
          <p:cNvPr id="6" name="Content Placeholder 10" descr="pencil blog 2">
            <a:hlinkClick r:id="rId3"/>
          </p:cNvPr>
          <p:cNvPicPr>
            <a:picLocks/>
          </p:cNvPicPr>
          <p:nvPr/>
        </p:nvPicPr>
        <p:blipFill>
          <a:blip r:embed="rId5" cstate="print"/>
          <a:srcRect/>
          <a:stretch>
            <a:fillRect/>
          </a:stretch>
        </p:blipFill>
        <p:spPr>
          <a:xfrm>
            <a:off x="7194637" y="3054187"/>
            <a:ext cx="4876800" cy="3760788"/>
          </a:xfrm>
          <a:prstGeom prst="rect">
            <a:avLst/>
          </a:prstGeom>
        </p:spPr>
      </p:pic>
    </p:spTree>
    <p:extLst>
      <p:ext uri="{BB962C8B-B14F-4D97-AF65-F5344CB8AC3E}">
        <p14:creationId xmlns:p14="http://schemas.microsoft.com/office/powerpoint/2010/main" val="147216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latin typeface="Arial" pitchFamily="34" charset="0"/>
                <a:cs typeface="Arial" pitchFamily="34" charset="0"/>
              </a:rPr>
              <a:t>Functional Pencil </a:t>
            </a:r>
            <a:r>
              <a:rPr lang="en-IE" b="1" dirty="0">
                <a:latin typeface="Arial" pitchFamily="34" charset="0"/>
                <a:cs typeface="Arial" pitchFamily="34" charset="0"/>
              </a:rPr>
              <a:t>G</a:t>
            </a:r>
            <a:r>
              <a:rPr lang="en-IE" b="1" dirty="0" smtClean="0">
                <a:latin typeface="Arial" pitchFamily="34" charset="0"/>
                <a:cs typeface="Arial" pitchFamily="34" charset="0"/>
              </a:rPr>
              <a:t>rasp</a:t>
            </a:r>
            <a:endParaRPr lang="en-IE" b="1" dirty="0">
              <a:latin typeface="Arial" pitchFamily="34" charset="0"/>
              <a:cs typeface="Arial" pitchFamily="34" charset="0"/>
            </a:endParaRPr>
          </a:p>
        </p:txBody>
      </p:sp>
      <p:sp>
        <p:nvSpPr>
          <p:cNvPr id="3" name="Content Placeholder 2"/>
          <p:cNvSpPr>
            <a:spLocks noGrp="1"/>
          </p:cNvSpPr>
          <p:nvPr>
            <p:ph idx="1"/>
          </p:nvPr>
        </p:nvSpPr>
        <p:spPr>
          <a:xfrm>
            <a:off x="1987963" y="1675675"/>
            <a:ext cx="8915400" cy="3777622"/>
          </a:xfrm>
        </p:spPr>
        <p:txBody>
          <a:bodyPr>
            <a:normAutofit/>
          </a:bodyPr>
          <a:lstStyle/>
          <a:p>
            <a:pPr>
              <a:buNone/>
            </a:pPr>
            <a:r>
              <a:rPr lang="en-CA" dirty="0">
                <a:latin typeface="Arial" pitchFamily="34" charset="0"/>
                <a:cs typeface="Arial" pitchFamily="34" charset="0"/>
              </a:rPr>
              <a:t>Teach the tripod grip in the following manner: Place the pencil on the desk with the lead pointing towards </a:t>
            </a:r>
            <a:r>
              <a:rPr lang="en-CA" dirty="0" smtClean="0">
                <a:latin typeface="Arial" pitchFamily="34" charset="0"/>
                <a:cs typeface="Arial" pitchFamily="34" charset="0"/>
              </a:rPr>
              <a:t>your body. </a:t>
            </a:r>
          </a:p>
          <a:p>
            <a:pPr algn="ctr">
              <a:buNone/>
            </a:pPr>
            <a:r>
              <a:rPr lang="en-CA" b="1" dirty="0" smtClean="0">
                <a:solidFill>
                  <a:srgbClr val="FF0000"/>
                </a:solidFill>
                <a:latin typeface="Arial" pitchFamily="34" charset="0"/>
                <a:cs typeface="Arial" pitchFamily="34" charset="0"/>
              </a:rPr>
              <a:t>Pinch</a:t>
            </a:r>
            <a:r>
              <a:rPr lang="en-CA" dirty="0" smtClean="0">
                <a:solidFill>
                  <a:srgbClr val="FF0000"/>
                </a:solidFill>
                <a:latin typeface="Arial" pitchFamily="34" charset="0"/>
                <a:cs typeface="Arial" pitchFamily="34" charset="0"/>
              </a:rPr>
              <a:t> </a:t>
            </a:r>
            <a:r>
              <a:rPr lang="en-CA" dirty="0">
                <a:latin typeface="Arial" pitchFamily="34" charset="0"/>
                <a:cs typeface="Arial" pitchFamily="34" charset="0"/>
              </a:rPr>
              <a:t>the pencil close to the tip with the tip of the thumb and index fingers</a:t>
            </a:r>
          </a:p>
          <a:p>
            <a:pPr algn="ctr">
              <a:buNone/>
            </a:pPr>
            <a:r>
              <a:rPr lang="en-CA" b="1" dirty="0">
                <a:solidFill>
                  <a:srgbClr val="00B050"/>
                </a:solidFill>
                <a:latin typeface="Arial" pitchFamily="34" charset="0"/>
                <a:cs typeface="Arial" pitchFamily="34" charset="0"/>
              </a:rPr>
              <a:t>Flip</a:t>
            </a:r>
            <a:r>
              <a:rPr lang="en-CA" dirty="0">
                <a:solidFill>
                  <a:srgbClr val="00B050"/>
                </a:solidFill>
                <a:latin typeface="Arial" pitchFamily="34" charset="0"/>
                <a:cs typeface="Arial" pitchFamily="34" charset="0"/>
              </a:rPr>
              <a:t> </a:t>
            </a:r>
            <a:r>
              <a:rPr lang="en-CA" dirty="0">
                <a:latin typeface="Arial" pitchFamily="34" charset="0"/>
                <a:cs typeface="Arial" pitchFamily="34" charset="0"/>
              </a:rPr>
              <a:t>the pencil over to rest in the space between your thumb and index finger</a:t>
            </a:r>
          </a:p>
          <a:p>
            <a:pPr algn="ctr">
              <a:buNone/>
            </a:pPr>
            <a:r>
              <a:rPr lang="en-CA" b="1" dirty="0">
                <a:solidFill>
                  <a:srgbClr val="0070C0"/>
                </a:solidFill>
                <a:latin typeface="Arial" pitchFamily="34" charset="0"/>
                <a:cs typeface="Arial" pitchFamily="34" charset="0"/>
              </a:rPr>
              <a:t>Tuck</a:t>
            </a:r>
            <a:r>
              <a:rPr lang="en-CA" dirty="0">
                <a:solidFill>
                  <a:srgbClr val="0070C0"/>
                </a:solidFill>
                <a:latin typeface="Arial" pitchFamily="34" charset="0"/>
                <a:cs typeface="Arial" pitchFamily="34" charset="0"/>
              </a:rPr>
              <a:t> </a:t>
            </a:r>
            <a:r>
              <a:rPr lang="en-CA" dirty="0">
                <a:latin typeface="Arial" pitchFamily="34" charset="0"/>
                <a:cs typeface="Arial" pitchFamily="34" charset="0"/>
              </a:rPr>
              <a:t>the middle finger under the pencil</a:t>
            </a:r>
          </a:p>
          <a:p>
            <a:pPr algn="ctr">
              <a:buNone/>
            </a:pPr>
            <a:r>
              <a:rPr lang="en-CA" sz="2800" b="1" dirty="0">
                <a:solidFill>
                  <a:srgbClr val="FF0000"/>
                </a:solidFill>
                <a:latin typeface="Arial" pitchFamily="34" charset="0"/>
                <a:cs typeface="Arial" pitchFamily="34" charset="0"/>
              </a:rPr>
              <a:t>Pinch</a:t>
            </a:r>
            <a:r>
              <a:rPr lang="en-CA" sz="2800" b="1" dirty="0">
                <a:latin typeface="Arial" pitchFamily="34" charset="0"/>
                <a:cs typeface="Arial" pitchFamily="34" charset="0"/>
              </a:rPr>
              <a:t>  </a:t>
            </a:r>
            <a:r>
              <a:rPr lang="en-CA" sz="2800" b="1" dirty="0">
                <a:solidFill>
                  <a:srgbClr val="00B050"/>
                </a:solidFill>
                <a:latin typeface="Arial" pitchFamily="34" charset="0"/>
                <a:cs typeface="Arial" pitchFamily="34" charset="0"/>
              </a:rPr>
              <a:t>Flip</a:t>
            </a:r>
            <a:r>
              <a:rPr lang="en-CA" sz="2800" b="1" dirty="0">
                <a:latin typeface="Arial" pitchFamily="34" charset="0"/>
                <a:cs typeface="Arial" pitchFamily="34" charset="0"/>
              </a:rPr>
              <a:t>  </a:t>
            </a:r>
            <a:r>
              <a:rPr lang="en-CA" sz="2800" b="1" dirty="0">
                <a:solidFill>
                  <a:srgbClr val="0070C0"/>
                </a:solidFill>
                <a:latin typeface="Arial" pitchFamily="34" charset="0"/>
                <a:cs typeface="Arial" pitchFamily="34" charset="0"/>
              </a:rPr>
              <a:t>Tuck  </a:t>
            </a:r>
          </a:p>
          <a:p>
            <a:pPr>
              <a:buNone/>
            </a:pPr>
            <a:endParaRPr lang="en-CA" dirty="0">
              <a:latin typeface="Arial" pitchFamily="34" charset="0"/>
              <a:cs typeface="Arial" pitchFamily="34" charset="0"/>
            </a:endParaRPr>
          </a:p>
          <a:p>
            <a:endParaRPr lang="en-IE" dirty="0"/>
          </a:p>
        </p:txBody>
      </p:sp>
      <p:sp>
        <p:nvSpPr>
          <p:cNvPr id="4" name="Rectangle 3"/>
          <p:cNvSpPr/>
          <p:nvPr/>
        </p:nvSpPr>
        <p:spPr>
          <a:xfrm>
            <a:off x="1941536" y="4171165"/>
            <a:ext cx="7590772" cy="2065181"/>
          </a:xfrm>
          <a:prstGeom prst="rect">
            <a:avLst/>
          </a:prstGeom>
          <a:solidFill>
            <a:srgbClr val="99CCFF"/>
          </a:solidFill>
          <a:ln>
            <a:solidFill>
              <a:srgbClr val="0070C0"/>
            </a:solidFill>
          </a:ln>
        </p:spPr>
        <p:txBody>
          <a:bodyPr wrap="square">
            <a:spAutoFit/>
          </a:bodyPr>
          <a:lstStyle/>
          <a:p>
            <a:r>
              <a:rPr lang="en-IE" sz="1600" b="1" i="1" u="sng" dirty="0" smtClean="0">
                <a:solidFill>
                  <a:schemeClr val="accent6"/>
                </a:solidFill>
                <a:latin typeface="Arial" pitchFamily="34" charset="0"/>
                <a:cs typeface="Arial" pitchFamily="34" charset="0"/>
              </a:rPr>
              <a:t>How to help with pencil pressure:</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Look </a:t>
            </a:r>
            <a:r>
              <a:rPr lang="en-IE" sz="1600" dirty="0">
                <a:solidFill>
                  <a:schemeClr val="accent6"/>
                </a:solidFill>
                <a:latin typeface="Arial" pitchFamily="34" charset="0"/>
                <a:cs typeface="Arial" pitchFamily="34" charset="0"/>
              </a:rPr>
              <a:t>at the pencil grasp </a:t>
            </a:r>
          </a:p>
          <a:p>
            <a:pPr marL="285750" indent="-285750">
              <a:buFont typeface="Arial" pitchFamily="34" charset="0"/>
              <a:buChar char="•"/>
            </a:pPr>
            <a:r>
              <a:rPr lang="en-IE" sz="1600" dirty="0">
                <a:solidFill>
                  <a:schemeClr val="accent6"/>
                </a:solidFill>
                <a:latin typeface="Arial" pitchFamily="34" charset="0"/>
                <a:cs typeface="Arial" pitchFamily="34" charset="0"/>
              </a:rPr>
              <a:t>Writing on a vertical surface</a:t>
            </a:r>
          </a:p>
          <a:p>
            <a:pPr marL="285750" indent="-285750">
              <a:buFont typeface="Arial" pitchFamily="34" charset="0"/>
              <a:buChar char="•"/>
            </a:pPr>
            <a:r>
              <a:rPr lang="en-IE" sz="1600" dirty="0">
                <a:solidFill>
                  <a:schemeClr val="accent6"/>
                </a:solidFill>
                <a:latin typeface="Arial" pitchFamily="34" charset="0"/>
                <a:cs typeface="Arial" pitchFamily="34" charset="0"/>
              </a:rPr>
              <a:t>Use a wider pencil or softer pencil (</a:t>
            </a:r>
            <a:r>
              <a:rPr lang="en-IE" sz="1600" dirty="0" err="1">
                <a:solidFill>
                  <a:schemeClr val="accent6"/>
                </a:solidFill>
                <a:latin typeface="Arial" pitchFamily="34" charset="0"/>
                <a:cs typeface="Arial" pitchFamily="34" charset="0"/>
              </a:rPr>
              <a:t>eg</a:t>
            </a:r>
            <a:r>
              <a:rPr lang="en-IE" sz="1600" dirty="0">
                <a:solidFill>
                  <a:schemeClr val="accent6"/>
                </a:solidFill>
                <a:latin typeface="Arial" pitchFamily="34" charset="0"/>
                <a:cs typeface="Arial" pitchFamily="34" charset="0"/>
              </a:rPr>
              <a:t> 4B) </a:t>
            </a:r>
          </a:p>
          <a:p>
            <a:pPr marL="285750" indent="-285750">
              <a:buFont typeface="Arial" pitchFamily="34" charset="0"/>
              <a:buChar char="•"/>
            </a:pPr>
            <a:r>
              <a:rPr lang="en-IE" sz="1600" dirty="0" smtClean="0">
                <a:solidFill>
                  <a:schemeClr val="accent6"/>
                </a:solidFill>
                <a:latin typeface="Arial" pitchFamily="34" charset="0"/>
                <a:cs typeface="Arial" pitchFamily="34" charset="0"/>
              </a:rPr>
              <a:t>Writing </a:t>
            </a:r>
            <a:r>
              <a:rPr lang="en-IE" sz="1600" dirty="0">
                <a:solidFill>
                  <a:schemeClr val="accent6"/>
                </a:solidFill>
                <a:latin typeface="Arial" pitchFamily="34" charset="0"/>
                <a:cs typeface="Arial" pitchFamily="34" charset="0"/>
              </a:rPr>
              <a:t>on carbon paper, tissue, towel, sandpaper, foam mouse mat or foil</a:t>
            </a:r>
          </a:p>
          <a:p>
            <a:pPr marL="285750" indent="-285750">
              <a:buFont typeface="Arial" pitchFamily="34" charset="0"/>
              <a:buChar char="•"/>
            </a:pPr>
            <a:r>
              <a:rPr lang="en-AU" sz="1600" dirty="0">
                <a:solidFill>
                  <a:schemeClr val="accent6"/>
                </a:solidFill>
                <a:latin typeface="Arial" pitchFamily="34" charset="0"/>
                <a:cs typeface="Arial" pitchFamily="34" charset="0"/>
              </a:rPr>
              <a:t>Roll </a:t>
            </a:r>
            <a:r>
              <a:rPr lang="en-AU" sz="1600" dirty="0" err="1" smtClean="0">
                <a:solidFill>
                  <a:schemeClr val="accent6"/>
                </a:solidFill>
                <a:latin typeface="Arial" pitchFamily="34" charset="0"/>
                <a:cs typeface="Arial" pitchFamily="34" charset="0"/>
              </a:rPr>
              <a:t>playdough</a:t>
            </a:r>
            <a:r>
              <a:rPr lang="en-AU" sz="1600" dirty="0" smtClean="0">
                <a:solidFill>
                  <a:schemeClr val="accent6"/>
                </a:solidFill>
                <a:latin typeface="Arial" pitchFamily="34" charset="0"/>
                <a:cs typeface="Arial" pitchFamily="34" charset="0"/>
              </a:rPr>
              <a:t> </a:t>
            </a:r>
            <a:r>
              <a:rPr lang="en-AU" sz="1600" dirty="0">
                <a:solidFill>
                  <a:schemeClr val="accent6"/>
                </a:solidFill>
                <a:latin typeface="Arial" pitchFamily="34" charset="0"/>
                <a:cs typeface="Arial" pitchFamily="34" charset="0"/>
              </a:rPr>
              <a:t>around the pencil to give feedback of how tightly the pen is being held</a:t>
            </a:r>
          </a:p>
          <a:p>
            <a:pPr algn="just">
              <a:lnSpc>
                <a:spcPct val="90000"/>
              </a:lnSpc>
            </a:pPr>
            <a:endParaRPr lang="en-IE" b="1" i="1" u="sng" dirty="0" smtClean="0">
              <a:latin typeface="Arial" pitchFamily="34" charset="0"/>
              <a:cs typeface="Arial" pitchFamily="34" charset="0"/>
            </a:endParaRPr>
          </a:p>
        </p:txBody>
      </p:sp>
    </p:spTree>
    <p:extLst>
      <p:ext uri="{BB962C8B-B14F-4D97-AF65-F5344CB8AC3E}">
        <p14:creationId xmlns:p14="http://schemas.microsoft.com/office/powerpoint/2010/main" val="2531255820"/>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3833" y="349904"/>
            <a:ext cx="10862733" cy="1143000"/>
          </a:xfrm>
        </p:spPr>
        <p:txBody>
          <a:bodyPr>
            <a:noAutofit/>
          </a:bodyPr>
          <a:lstStyle/>
          <a:p>
            <a:pPr algn="ctr" eaLnBrk="1" hangingPunct="1">
              <a:defRPr/>
            </a:pPr>
            <a:r>
              <a:rPr lang="en-IE" b="1" dirty="0" smtClean="0">
                <a:latin typeface="Arial" pitchFamily="34" charset="0"/>
                <a:cs typeface="Arial" pitchFamily="34" charset="0"/>
              </a:rPr>
              <a:t>Developing Effective Pencil Grasp</a:t>
            </a:r>
            <a:endParaRPr lang="en-IE" b="1" dirty="0">
              <a:latin typeface="Arial" pitchFamily="34" charset="0"/>
              <a:cs typeface="Arial" pitchFamily="34" charset="0"/>
            </a:endParaRPr>
          </a:p>
        </p:txBody>
      </p:sp>
      <p:sp>
        <p:nvSpPr>
          <p:cNvPr id="35843" name="Content Placeholder 7"/>
          <p:cNvSpPr>
            <a:spLocks noGrp="1"/>
          </p:cNvSpPr>
          <p:nvPr>
            <p:ph sz="quarter" idx="1"/>
          </p:nvPr>
        </p:nvSpPr>
        <p:spPr>
          <a:xfrm>
            <a:off x="719667" y="1773238"/>
            <a:ext cx="9956800" cy="4608512"/>
          </a:xfrm>
        </p:spPr>
        <p:txBody>
          <a:bodyPr/>
          <a:lstStyle/>
          <a:p>
            <a:pPr eaLnBrk="1" hangingPunct="1"/>
            <a:r>
              <a:rPr lang="en-IE" dirty="0" smtClean="0">
                <a:latin typeface="Arial" pitchFamily="34" charset="0"/>
                <a:cs typeface="Arial" pitchFamily="34" charset="0"/>
              </a:rPr>
              <a:t>Practice fine motor and strengthening activities</a:t>
            </a:r>
          </a:p>
          <a:p>
            <a:pPr eaLnBrk="1" hangingPunct="1"/>
            <a:r>
              <a:rPr lang="en-IE" dirty="0" smtClean="0">
                <a:latin typeface="Arial" pitchFamily="34" charset="0"/>
                <a:cs typeface="Arial" pitchFamily="34" charset="0"/>
              </a:rPr>
              <a:t>Use short/broken (1”) wide pencils/ crayons/chalk to improve grasp</a:t>
            </a:r>
          </a:p>
          <a:p>
            <a:pPr eaLnBrk="1" hangingPunct="1"/>
            <a:r>
              <a:rPr lang="en-IE" dirty="0" smtClean="0">
                <a:latin typeface="Arial" pitchFamily="34" charset="0"/>
                <a:cs typeface="Arial" pitchFamily="34" charset="0"/>
              </a:rPr>
              <a:t>Use triangular/thicker pencils</a:t>
            </a:r>
          </a:p>
          <a:p>
            <a:pPr eaLnBrk="1" hangingPunct="1"/>
            <a:r>
              <a:rPr lang="en-IE" dirty="0" smtClean="0">
                <a:latin typeface="Arial" pitchFamily="34" charset="0"/>
                <a:cs typeface="Arial" pitchFamily="34" charset="0"/>
              </a:rPr>
              <a:t>Plastic pencil grips</a:t>
            </a:r>
          </a:p>
          <a:p>
            <a:pPr eaLnBrk="1" hangingPunct="1"/>
            <a:r>
              <a:rPr lang="en-IE" dirty="0" smtClean="0">
                <a:latin typeface="Arial" pitchFamily="34" charset="0"/>
                <a:cs typeface="Arial" pitchFamily="34" charset="0"/>
              </a:rPr>
              <a:t>Use a vertical or upright surface</a:t>
            </a:r>
            <a:endParaRPr lang="en-IE" dirty="0">
              <a:latin typeface="Arial" pitchFamily="34" charset="0"/>
              <a:cs typeface="Arial" pitchFamily="34" charset="0"/>
            </a:endParaRPr>
          </a:p>
          <a:p>
            <a:pPr eaLnBrk="1" hangingPunct="1"/>
            <a:r>
              <a:rPr lang="en-IE" dirty="0" smtClean="0">
                <a:latin typeface="Arial" pitchFamily="34" charset="0"/>
                <a:cs typeface="Arial" pitchFamily="34" charset="0"/>
              </a:rPr>
              <a:t>Try using elastic band around length of pencil</a:t>
            </a:r>
          </a:p>
        </p:txBody>
      </p:sp>
      <p:pic>
        <p:nvPicPr>
          <p:cNvPr id="7170" name="Picture 2" descr="https://encrypted-tbn0.gstatic.com/images?q=tbn:ANd9GcSrJOBNt2v58GNXTPVAtrRrpXVtCBxkHCC9tc_kRsaiC_wt66n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658"/>
          <a:stretch/>
        </p:blipFill>
        <p:spPr bwMode="auto">
          <a:xfrm>
            <a:off x="9385718" y="1919990"/>
            <a:ext cx="1897992" cy="12616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ncrypted-tbn1.gstatic.com/images?q=tbn:ANd9GcSPxUEq2C_cWH6-MAv6Htej94km-GEHOtyCjme0Q3tG6WPArhWcz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2012" y="5000971"/>
            <a:ext cx="2569205" cy="133456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elastic band pencil"/>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28" name="Picture 4" descr="Image result for elastic band pe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3452" y="5000971"/>
            <a:ext cx="2528427" cy="142224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pencil grips"/>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4" name="AutoShape 8" descr="Image result for pencil grips"/>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5" name="AutoShape 10" descr="Image result for pencil grips"/>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12" descr="Image result for pencil grips"/>
          <p:cNvSpPr>
            <a:spLocks noChangeAspect="1" noChangeArrowheads="1"/>
          </p:cNvSpPr>
          <p:nvPr/>
        </p:nvSpPr>
        <p:spPr bwMode="auto">
          <a:xfrm>
            <a:off x="1020233" y="4651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38" name="Picture 14" descr="Image result for pencil grip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8986" y="3036710"/>
            <a:ext cx="2723753" cy="141668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2" descr="Image result for child's drawing eas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4" descr="Image result for child's drawing eas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4102" name="Picture 6" descr="Image result for child's drawing eas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8278" y="4453399"/>
            <a:ext cx="2174875" cy="217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0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549276"/>
            <a:ext cx="9956800" cy="561975"/>
          </a:xfrm>
        </p:spPr>
        <p:txBody>
          <a:bodyPr>
            <a:noAutofit/>
          </a:bodyPr>
          <a:lstStyle/>
          <a:p>
            <a:pPr algn="ctr" eaLnBrk="1" hangingPunct="1">
              <a:defRPr/>
            </a:pPr>
            <a:r>
              <a:rPr lang="en-IE" b="1" dirty="0" smtClean="0">
                <a:latin typeface="Arial" pitchFamily="34" charset="0"/>
                <a:cs typeface="Arial" pitchFamily="34" charset="0"/>
              </a:rPr>
              <a:t>Pre-Writing Shapes</a:t>
            </a:r>
            <a:endParaRPr lang="en-IE" b="1" dirty="0">
              <a:latin typeface="Arial" pitchFamily="34" charset="0"/>
              <a:cs typeface="Arial" pitchFamily="34" charset="0"/>
            </a:endParaRPr>
          </a:p>
        </p:txBody>
      </p:sp>
      <p:sp>
        <p:nvSpPr>
          <p:cNvPr id="38915" name="Content Placeholder 2"/>
          <p:cNvSpPr>
            <a:spLocks noGrp="1"/>
          </p:cNvSpPr>
          <p:nvPr>
            <p:ph sz="quarter" idx="1"/>
          </p:nvPr>
        </p:nvSpPr>
        <p:spPr>
          <a:xfrm>
            <a:off x="609600" y="1600201"/>
            <a:ext cx="9956800" cy="4873625"/>
          </a:xfrm>
        </p:spPr>
        <p:txBody>
          <a:bodyPr/>
          <a:lstStyle/>
          <a:p>
            <a:pPr algn="just" eaLnBrk="1" hangingPunct="1"/>
            <a:endParaRPr lang="en-IE" dirty="0" smtClean="0">
              <a:latin typeface="Arial" pitchFamily="34" charset="0"/>
              <a:cs typeface="Arial" pitchFamily="34" charset="0"/>
            </a:endParaRPr>
          </a:p>
          <a:p>
            <a:pPr algn="just" eaLnBrk="1" hangingPunct="1"/>
            <a:r>
              <a:rPr lang="en-IE" dirty="0" smtClean="0">
                <a:latin typeface="Arial" pitchFamily="34" charset="0"/>
                <a:cs typeface="Arial" pitchFamily="34" charset="0"/>
              </a:rPr>
              <a:t>Developmentally we learn: vertical and horizontal lines, then circles and then diagonals.</a:t>
            </a:r>
          </a:p>
          <a:p>
            <a:pPr algn="just" eaLnBrk="1" hangingPunct="1"/>
            <a:r>
              <a:rPr lang="en-IE" dirty="0" smtClean="0">
                <a:latin typeface="Arial" pitchFamily="34" charset="0"/>
                <a:cs typeface="Arial" pitchFamily="34" charset="0"/>
              </a:rPr>
              <a:t>The pre-writing shapes include: </a:t>
            </a:r>
            <a:r>
              <a:rPr lang="en-GB" dirty="0" smtClean="0">
                <a:latin typeface="Arial" pitchFamily="34" charset="0"/>
                <a:cs typeface="Arial" pitchFamily="34" charset="0"/>
              </a:rPr>
              <a:t>l - O + □ / \ x ∆</a:t>
            </a:r>
          </a:p>
          <a:p>
            <a:pPr algn="just" eaLnBrk="1" hangingPunct="1"/>
            <a:r>
              <a:rPr lang="en-GB" dirty="0" smtClean="0">
                <a:latin typeface="Arial" pitchFamily="34" charset="0"/>
                <a:cs typeface="Arial" pitchFamily="34" charset="0"/>
              </a:rPr>
              <a:t>Need to master shapes before progressing to forming letters and numbers.</a:t>
            </a:r>
          </a:p>
          <a:p>
            <a:pPr algn="just"/>
            <a:r>
              <a:rPr lang="en-IE" dirty="0" smtClean="0">
                <a:latin typeface="Arial" pitchFamily="34" charset="0"/>
                <a:cs typeface="Arial" pitchFamily="34" charset="0"/>
              </a:rPr>
              <a:t>Make </a:t>
            </a:r>
            <a:r>
              <a:rPr lang="en-IE" sz="2200" dirty="0">
                <a:latin typeface="Arial" pitchFamily="34" charset="0"/>
                <a:cs typeface="Arial" pitchFamily="34" charset="0"/>
              </a:rPr>
              <a:t>large shapes</a:t>
            </a:r>
            <a:r>
              <a:rPr lang="en-IE" dirty="0">
                <a:latin typeface="Arial" pitchFamily="34" charset="0"/>
                <a:cs typeface="Arial" pitchFamily="34" charset="0"/>
              </a:rPr>
              <a:t>, e.g. in the air, on a whiteboard, on the </a:t>
            </a:r>
            <a:r>
              <a:rPr lang="en-IE" dirty="0" smtClean="0">
                <a:latin typeface="Arial" pitchFamily="34" charset="0"/>
                <a:cs typeface="Arial" pitchFamily="34" charset="0"/>
              </a:rPr>
              <a:t>floor. It </a:t>
            </a:r>
            <a:r>
              <a:rPr lang="en-IE" dirty="0">
                <a:latin typeface="Arial" pitchFamily="34" charset="0"/>
                <a:cs typeface="Arial" pitchFamily="34" charset="0"/>
              </a:rPr>
              <a:t>will then be easier to make the shapes smaller.</a:t>
            </a:r>
          </a:p>
          <a:p>
            <a:pPr algn="just" eaLnBrk="1" hangingPunct="1"/>
            <a:endParaRPr lang="en-IE" dirty="0" smtClean="0">
              <a:latin typeface="Arial" pitchFamily="34" charset="0"/>
              <a:cs typeface="Arial" pitchFamily="34" charset="0"/>
            </a:endParaRPr>
          </a:p>
        </p:txBody>
      </p:sp>
      <p:pic>
        <p:nvPicPr>
          <p:cNvPr id="43010" name="Picture 2" descr="https://encrypted-tbn2.gstatic.com/images?q=tbn:ANd9GcSBXkozzvW-GIfPYM6ywyqAqGd0HrJHIv6pRzhzCI1GgR7w76MdOg"/>
          <p:cNvPicPr>
            <a:picLocks noChangeAspect="1" noChangeArrowheads="1"/>
          </p:cNvPicPr>
          <p:nvPr/>
        </p:nvPicPr>
        <p:blipFill>
          <a:blip r:embed="rId3" cstate="print"/>
          <a:srcRect l="16648" b="14885"/>
          <a:stretch>
            <a:fillRect/>
          </a:stretch>
        </p:blipFill>
        <p:spPr bwMode="auto">
          <a:xfrm>
            <a:off x="9264353" y="260648"/>
            <a:ext cx="1922793" cy="1440160"/>
          </a:xfrm>
          <a:prstGeom prst="rect">
            <a:avLst/>
          </a:prstGeom>
          <a:noFill/>
        </p:spPr>
      </p:pic>
      <p:cxnSp>
        <p:nvCxnSpPr>
          <p:cNvPr id="4" name="Straight Connector 3"/>
          <p:cNvCxnSpPr/>
          <p:nvPr/>
        </p:nvCxnSpPr>
        <p:spPr>
          <a:xfrm>
            <a:off x="4997885" y="3356975"/>
            <a:ext cx="8768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80140" y="4023378"/>
            <a:ext cx="8284213" cy="2834622"/>
          </a:xfrm>
          <a:prstGeom prst="rect">
            <a:avLst/>
          </a:prstGeom>
          <a:solidFill>
            <a:srgbClr val="99CCFF"/>
          </a:solidFill>
          <a:ln>
            <a:solidFill>
              <a:srgbClr val="0070C0"/>
            </a:solidFill>
          </a:ln>
        </p:spPr>
        <p:txBody>
          <a:bodyPr wrap="square">
            <a:spAutoFit/>
          </a:bodyPr>
          <a:lstStyle/>
          <a:p>
            <a:pPr algn="just"/>
            <a:r>
              <a:rPr lang="en-IE" i="1" u="sng" dirty="0">
                <a:solidFill>
                  <a:schemeClr val="accent6"/>
                </a:solidFill>
                <a:latin typeface="Arial" pitchFamily="34" charset="0"/>
                <a:cs typeface="Arial" pitchFamily="34" charset="0"/>
              </a:rPr>
              <a:t>Use a </a:t>
            </a:r>
            <a:r>
              <a:rPr lang="en-IE" b="1" i="1" u="sng" dirty="0">
                <a:solidFill>
                  <a:schemeClr val="accent6"/>
                </a:solidFill>
                <a:latin typeface="Arial" pitchFamily="34" charset="0"/>
                <a:cs typeface="Arial" pitchFamily="34" charset="0"/>
              </a:rPr>
              <a:t>Multisensory Approach</a:t>
            </a:r>
          </a:p>
          <a:p>
            <a:pPr marL="742950" lvl="1" indent="-285750" algn="just">
              <a:buFont typeface="Arial" pitchFamily="34" charset="0"/>
              <a:buChar char="•"/>
            </a:pPr>
            <a:r>
              <a:rPr lang="en-IE" i="1" dirty="0">
                <a:solidFill>
                  <a:schemeClr val="accent6"/>
                </a:solidFill>
                <a:latin typeface="Arial" pitchFamily="34" charset="0"/>
                <a:cs typeface="Arial" pitchFamily="34" charset="0"/>
              </a:rPr>
              <a:t>Use different paper (e.g. foil, sandpaper) and different tools (e.g. </a:t>
            </a:r>
            <a:r>
              <a:rPr lang="en-IE" i="1" dirty="0" smtClean="0">
                <a:solidFill>
                  <a:schemeClr val="accent6"/>
                </a:solidFill>
                <a:latin typeface="Arial" pitchFamily="34" charset="0"/>
                <a:cs typeface="Arial" pitchFamily="34" charset="0"/>
              </a:rPr>
              <a:t>paint)</a:t>
            </a:r>
            <a:endParaRPr lang="en-IE" i="1" dirty="0">
              <a:solidFill>
                <a:schemeClr val="accent6"/>
              </a:solidFill>
              <a:latin typeface="Arial" pitchFamily="34" charset="0"/>
              <a:cs typeface="Arial" pitchFamily="34" charset="0"/>
            </a:endParaRPr>
          </a:p>
          <a:p>
            <a:pPr marL="742950" lvl="1" indent="-285750" algn="just">
              <a:buFont typeface="Arial" pitchFamily="34" charset="0"/>
              <a:buChar char="•"/>
            </a:pPr>
            <a:r>
              <a:rPr lang="en-IE" i="1" dirty="0">
                <a:solidFill>
                  <a:schemeClr val="accent6"/>
                </a:solidFill>
                <a:latin typeface="Arial" pitchFamily="34" charset="0"/>
                <a:cs typeface="Arial" pitchFamily="34" charset="0"/>
              </a:rPr>
              <a:t>Write in sand, shaving foam, finger paint</a:t>
            </a:r>
          </a:p>
          <a:p>
            <a:pPr marL="742950" lvl="1" indent="-285750" algn="just">
              <a:buFont typeface="Arial" pitchFamily="34" charset="0"/>
              <a:buChar char="•"/>
            </a:pPr>
            <a:r>
              <a:rPr lang="en-IE" i="1" dirty="0">
                <a:solidFill>
                  <a:schemeClr val="accent6"/>
                </a:solidFill>
                <a:latin typeface="Arial" pitchFamily="34" charset="0"/>
                <a:cs typeface="Arial" pitchFamily="34" charset="0"/>
              </a:rPr>
              <a:t>Vibrating pen, write on the child’s back or hand </a:t>
            </a:r>
            <a:r>
              <a:rPr lang="en-IE" i="1" dirty="0" smtClean="0">
                <a:solidFill>
                  <a:schemeClr val="accent6"/>
                </a:solidFill>
                <a:latin typeface="Arial" pitchFamily="34" charset="0"/>
                <a:cs typeface="Arial" pitchFamily="34" charset="0"/>
              </a:rPr>
              <a:t>and guess </a:t>
            </a:r>
            <a:r>
              <a:rPr lang="en-IE" i="1" dirty="0">
                <a:solidFill>
                  <a:schemeClr val="accent6"/>
                </a:solidFill>
                <a:latin typeface="Arial" pitchFamily="34" charset="0"/>
                <a:cs typeface="Arial" pitchFamily="34" charset="0"/>
              </a:rPr>
              <a:t>the shape</a:t>
            </a:r>
          </a:p>
          <a:p>
            <a:pPr marL="742950" lvl="1" indent="-285750" algn="just">
              <a:buFont typeface="Arial" pitchFamily="34" charset="0"/>
              <a:buChar char="•"/>
            </a:pPr>
            <a:r>
              <a:rPr lang="en-IE" i="1" dirty="0">
                <a:solidFill>
                  <a:schemeClr val="accent6"/>
                </a:solidFill>
                <a:latin typeface="Arial" pitchFamily="34" charset="0"/>
                <a:cs typeface="Arial" pitchFamily="34" charset="0"/>
              </a:rPr>
              <a:t>Follow the leader to form shapes</a:t>
            </a:r>
          </a:p>
          <a:p>
            <a:pPr marL="742950" lvl="1" indent="-285750" algn="just">
              <a:buFont typeface="Arial" pitchFamily="34" charset="0"/>
              <a:buChar char="•"/>
            </a:pPr>
            <a:r>
              <a:rPr lang="en-IE" i="1" dirty="0">
                <a:solidFill>
                  <a:schemeClr val="accent6"/>
                </a:solidFill>
                <a:latin typeface="Arial" pitchFamily="34" charset="0"/>
                <a:cs typeface="Arial" pitchFamily="34" charset="0"/>
              </a:rPr>
              <a:t>Wet dry try technique</a:t>
            </a:r>
          </a:p>
          <a:p>
            <a:pPr marL="742950" lvl="1" indent="-285750" algn="just">
              <a:buFont typeface="Arial" pitchFamily="34" charset="0"/>
              <a:buChar char="•"/>
            </a:pPr>
            <a:r>
              <a:rPr lang="en-IE" i="1" dirty="0" err="1">
                <a:solidFill>
                  <a:schemeClr val="accent6"/>
                </a:solidFill>
                <a:latin typeface="Arial" pitchFamily="34" charset="0"/>
                <a:cs typeface="Arial" pitchFamily="34" charset="0"/>
              </a:rPr>
              <a:t>Wikistix</a:t>
            </a:r>
            <a:r>
              <a:rPr lang="en-IE" i="1" dirty="0">
                <a:solidFill>
                  <a:schemeClr val="accent6"/>
                </a:solidFill>
                <a:latin typeface="Arial" pitchFamily="34" charset="0"/>
                <a:cs typeface="Arial" pitchFamily="34" charset="0"/>
              </a:rPr>
              <a:t> or </a:t>
            </a:r>
            <a:r>
              <a:rPr lang="en-IE" i="1" dirty="0" err="1">
                <a:solidFill>
                  <a:schemeClr val="accent6"/>
                </a:solidFill>
                <a:latin typeface="Arial" pitchFamily="34" charset="0"/>
                <a:cs typeface="Arial" pitchFamily="34" charset="0"/>
              </a:rPr>
              <a:t>pipecleaners</a:t>
            </a:r>
            <a:r>
              <a:rPr lang="en-IE" i="1" dirty="0">
                <a:solidFill>
                  <a:schemeClr val="accent6"/>
                </a:solidFill>
                <a:latin typeface="Arial" pitchFamily="34" charset="0"/>
                <a:cs typeface="Arial" pitchFamily="34" charset="0"/>
              </a:rPr>
              <a:t> </a:t>
            </a:r>
          </a:p>
          <a:p>
            <a:pPr marL="742950" lvl="1" indent="-285750" algn="just">
              <a:buFont typeface="Arial" pitchFamily="34" charset="0"/>
              <a:buChar char="•"/>
            </a:pPr>
            <a:r>
              <a:rPr lang="en-IE" i="1" dirty="0">
                <a:solidFill>
                  <a:schemeClr val="accent6"/>
                </a:solidFill>
                <a:latin typeface="Arial" pitchFamily="34" charset="0"/>
                <a:cs typeface="Arial" pitchFamily="34" charset="0"/>
              </a:rPr>
              <a:t>Teach letters in groups of similar formation e.g. “Handwriting Without Tears” Programme</a:t>
            </a:r>
          </a:p>
          <a:p>
            <a:pPr algn="just">
              <a:lnSpc>
                <a:spcPct val="90000"/>
              </a:lnSpc>
            </a:pPr>
            <a:endParaRPr lang="en-IE" b="1" i="1" u="sng" dirty="0" smtClean="0">
              <a:latin typeface="Arial" pitchFamily="34" charset="0"/>
              <a:cs typeface="Arial" pitchFamily="34" charset="0"/>
            </a:endParaRPr>
          </a:p>
        </p:txBody>
      </p:sp>
      <p:pic>
        <p:nvPicPr>
          <p:cNvPr id="9" name="Picture 2" descr="Image result for writing in shaving fo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9263" y="56802"/>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wikki st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2206" y="4023378"/>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25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IE" b="1" dirty="0" smtClean="0">
                <a:latin typeface="Arial" pitchFamily="34" charset="0"/>
                <a:cs typeface="Arial" pitchFamily="34" charset="0"/>
              </a:rPr>
              <a:t>Ideas for Handwriting</a:t>
            </a:r>
            <a:endParaRPr lang="en-IE" b="1" dirty="0">
              <a:latin typeface="Arial" pitchFamily="34" charset="0"/>
              <a:cs typeface="Arial" pitchFamily="34" charset="0"/>
            </a:endParaRPr>
          </a:p>
        </p:txBody>
      </p:sp>
      <p:sp>
        <p:nvSpPr>
          <p:cNvPr id="3" name="Content Placeholder 2"/>
          <p:cNvSpPr>
            <a:spLocks noGrp="1"/>
          </p:cNvSpPr>
          <p:nvPr>
            <p:ph sz="half" idx="1"/>
          </p:nvPr>
        </p:nvSpPr>
        <p:spPr>
          <a:xfrm>
            <a:off x="2141951" y="2073173"/>
            <a:ext cx="4573234" cy="3777622"/>
          </a:xfrm>
        </p:spPr>
        <p:txBody>
          <a:bodyPr>
            <a:normAutofit fontScale="92500"/>
          </a:bodyPr>
          <a:lstStyle/>
          <a:p>
            <a:pPr algn="just" eaLnBrk="1" hangingPunct="1">
              <a:buFont typeface="Wingdings" pitchFamily="2" charset="2"/>
              <a:buNone/>
            </a:pPr>
            <a:r>
              <a:rPr lang="en-IE" sz="2200" b="1" i="1" u="sng" dirty="0" smtClean="0">
                <a:solidFill>
                  <a:srgbClr val="0070C0"/>
                </a:solidFill>
                <a:latin typeface="Arial" pitchFamily="34" charset="0"/>
                <a:cs typeface="Arial" pitchFamily="34" charset="0"/>
              </a:rPr>
              <a:t>Activities to improve poor spacing</a:t>
            </a:r>
          </a:p>
          <a:p>
            <a:pPr algn="just" eaLnBrk="1" hangingPunct="1"/>
            <a:r>
              <a:rPr lang="en-IE" sz="2200" dirty="0" smtClean="0">
                <a:solidFill>
                  <a:srgbClr val="0070C0"/>
                </a:solidFill>
                <a:latin typeface="Arial" pitchFamily="34" charset="0"/>
                <a:cs typeface="Arial" pitchFamily="34" charset="0"/>
              </a:rPr>
              <a:t>Drawing lines or circles between words </a:t>
            </a:r>
          </a:p>
          <a:p>
            <a:pPr algn="just" eaLnBrk="1" hangingPunct="1"/>
            <a:r>
              <a:rPr lang="en-IE" sz="2200" dirty="0" smtClean="0">
                <a:solidFill>
                  <a:srgbClr val="0070C0"/>
                </a:solidFill>
                <a:latin typeface="Arial" pitchFamily="34" charset="0"/>
                <a:cs typeface="Arial" pitchFamily="34" charset="0"/>
              </a:rPr>
              <a:t>Encourage the child to say “space” or “nothing” as they write and make spaces</a:t>
            </a:r>
          </a:p>
          <a:p>
            <a:pPr algn="just" eaLnBrk="1" hangingPunct="1"/>
            <a:r>
              <a:rPr lang="en-IE" sz="2200" dirty="0" smtClean="0">
                <a:solidFill>
                  <a:srgbClr val="0070C0"/>
                </a:solidFill>
                <a:latin typeface="Arial" pitchFamily="34" charset="0"/>
                <a:cs typeface="Arial" pitchFamily="34" charset="0"/>
              </a:rPr>
              <a:t>Challenge the child to make a raisin or M&amp;M space between each word</a:t>
            </a:r>
          </a:p>
          <a:p>
            <a:pPr algn="just" eaLnBrk="1" hangingPunct="1"/>
            <a:r>
              <a:rPr lang="en-IE" sz="2200" dirty="0" smtClean="0">
                <a:solidFill>
                  <a:srgbClr val="0070C0"/>
                </a:solidFill>
                <a:latin typeface="Arial" pitchFamily="34" charset="0"/>
                <a:cs typeface="Arial" pitchFamily="34" charset="0"/>
              </a:rPr>
              <a:t>Use a finger spacer</a:t>
            </a:r>
          </a:p>
          <a:p>
            <a:pPr marL="0" indent="0" algn="just" eaLnBrk="1" hangingPunct="1">
              <a:buNone/>
            </a:pPr>
            <a:endParaRPr lang="en-IE" sz="2200" dirty="0" smtClean="0">
              <a:solidFill>
                <a:srgbClr val="0070C0"/>
              </a:solidFill>
              <a:latin typeface="Comic Sans MS" pitchFamily="66" charset="0"/>
            </a:endParaRPr>
          </a:p>
        </p:txBody>
      </p:sp>
      <p:sp>
        <p:nvSpPr>
          <p:cNvPr id="4" name="Content Placeholder 3"/>
          <p:cNvSpPr>
            <a:spLocks noGrp="1"/>
          </p:cNvSpPr>
          <p:nvPr>
            <p:ph sz="half" idx="2"/>
          </p:nvPr>
        </p:nvSpPr>
        <p:spPr/>
        <p:txBody>
          <a:bodyPr>
            <a:normAutofit fontScale="92500"/>
          </a:bodyPr>
          <a:lstStyle/>
          <a:p>
            <a:pPr marL="0" indent="0" algn="just">
              <a:buNone/>
            </a:pPr>
            <a:r>
              <a:rPr lang="en-IE" sz="2200" b="1" i="1" u="sng" dirty="0" smtClean="0">
                <a:solidFill>
                  <a:srgbClr val="C00000"/>
                </a:solidFill>
                <a:latin typeface="Arial" pitchFamily="34" charset="0"/>
                <a:cs typeface="Arial" pitchFamily="34" charset="0"/>
              </a:rPr>
              <a:t>Activities </a:t>
            </a:r>
            <a:r>
              <a:rPr lang="en-IE" sz="2200" b="1" i="1" u="sng" dirty="0">
                <a:solidFill>
                  <a:srgbClr val="C00000"/>
                </a:solidFill>
                <a:latin typeface="Arial" pitchFamily="34" charset="0"/>
                <a:cs typeface="Arial" pitchFamily="34" charset="0"/>
              </a:rPr>
              <a:t>to improve </a:t>
            </a:r>
            <a:r>
              <a:rPr lang="en-IE" sz="2200" b="1" i="1" u="sng" dirty="0" smtClean="0">
                <a:solidFill>
                  <a:srgbClr val="C00000"/>
                </a:solidFill>
                <a:latin typeface="Arial" pitchFamily="34" charset="0"/>
                <a:cs typeface="Arial" pitchFamily="34" charset="0"/>
              </a:rPr>
              <a:t>pencil control/ fluency</a:t>
            </a:r>
            <a:endParaRPr lang="en-IE" sz="2200" u="sng" dirty="0">
              <a:solidFill>
                <a:srgbClr val="C00000"/>
              </a:solidFill>
              <a:latin typeface="Arial" pitchFamily="34" charset="0"/>
              <a:cs typeface="Arial" pitchFamily="34" charset="0"/>
            </a:endParaRPr>
          </a:p>
          <a:p>
            <a:pPr algn="just"/>
            <a:r>
              <a:rPr lang="en-IE" sz="2200" dirty="0" smtClean="0">
                <a:solidFill>
                  <a:srgbClr val="C00000"/>
                </a:solidFill>
                <a:latin typeface="Arial" pitchFamily="34" charset="0"/>
                <a:cs typeface="Arial" pitchFamily="34" charset="0"/>
              </a:rPr>
              <a:t>Letter </a:t>
            </a:r>
            <a:r>
              <a:rPr lang="en-IE" sz="2200" dirty="0">
                <a:solidFill>
                  <a:srgbClr val="C00000"/>
                </a:solidFill>
                <a:latin typeface="Arial" pitchFamily="34" charset="0"/>
                <a:cs typeface="Arial" pitchFamily="34" charset="0"/>
              </a:rPr>
              <a:t>patterns</a:t>
            </a:r>
          </a:p>
          <a:p>
            <a:pPr algn="just"/>
            <a:r>
              <a:rPr lang="en-IE" sz="2200" dirty="0">
                <a:solidFill>
                  <a:srgbClr val="C00000"/>
                </a:solidFill>
                <a:latin typeface="Arial" pitchFamily="34" charset="0"/>
                <a:cs typeface="Arial" pitchFamily="34" charset="0"/>
              </a:rPr>
              <a:t>Mazes</a:t>
            </a:r>
          </a:p>
          <a:p>
            <a:pPr algn="just"/>
            <a:r>
              <a:rPr lang="en-IE" sz="2200" dirty="0" smtClean="0">
                <a:solidFill>
                  <a:srgbClr val="C00000"/>
                </a:solidFill>
                <a:latin typeface="Arial" pitchFamily="34" charset="0"/>
                <a:cs typeface="Arial" pitchFamily="34" charset="0"/>
              </a:rPr>
              <a:t>Drawing </a:t>
            </a:r>
            <a:r>
              <a:rPr lang="en-IE" sz="2200" dirty="0">
                <a:solidFill>
                  <a:srgbClr val="C00000"/>
                </a:solidFill>
                <a:latin typeface="Arial" pitchFamily="34" charset="0"/>
                <a:cs typeface="Arial" pitchFamily="34" charset="0"/>
              </a:rPr>
              <a:t>a snail or tornado</a:t>
            </a:r>
          </a:p>
          <a:p>
            <a:pPr algn="just"/>
            <a:r>
              <a:rPr lang="en-IE" sz="2200" dirty="0">
                <a:solidFill>
                  <a:srgbClr val="C00000"/>
                </a:solidFill>
                <a:latin typeface="Arial" pitchFamily="34" charset="0"/>
                <a:cs typeface="Arial" pitchFamily="34" charset="0"/>
              </a:rPr>
              <a:t>Tracing over lines</a:t>
            </a:r>
          </a:p>
          <a:p>
            <a:pPr algn="just"/>
            <a:r>
              <a:rPr lang="en-IE" sz="2200" dirty="0">
                <a:solidFill>
                  <a:srgbClr val="C00000"/>
                </a:solidFill>
                <a:latin typeface="Arial" pitchFamily="34" charset="0"/>
                <a:cs typeface="Arial" pitchFamily="34" charset="0"/>
              </a:rPr>
              <a:t>“Write from the Start” Programme </a:t>
            </a:r>
          </a:p>
          <a:p>
            <a:endParaRPr lang="en-IE" dirty="0"/>
          </a:p>
        </p:txBody>
      </p:sp>
      <p:sp>
        <p:nvSpPr>
          <p:cNvPr id="5" name="Footer Placeholder 4"/>
          <p:cNvSpPr>
            <a:spLocks noGrp="1"/>
          </p:cNvSpPr>
          <p:nvPr>
            <p:ph type="ftr" sz="quarter" idx="11"/>
          </p:nvPr>
        </p:nvSpPr>
        <p:spPr/>
        <p:txBody>
          <a:bodyPr/>
          <a:lstStyle/>
          <a:p>
            <a:pPr>
              <a:defRPr/>
            </a:pPr>
            <a:endParaRPr lang="en-IE"/>
          </a:p>
        </p:txBody>
      </p:sp>
      <p:pic>
        <p:nvPicPr>
          <p:cNvPr id="6146" name="Picture 2" descr="http://media-cache-ak0.pinimg.com/236x/12/ab/d2/12abd2743aabceb9f915b7869579f5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77" y="5515012"/>
            <a:ext cx="2310384" cy="1299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6162894" y="5315737"/>
            <a:ext cx="5664200" cy="863600"/>
          </a:xfrm>
          <a:prstGeom prst="rect">
            <a:avLst/>
          </a:prstGeom>
          <a:noFill/>
          <a:ln w="9525">
            <a:noFill/>
            <a:miter lim="800000"/>
            <a:headEnd/>
            <a:tailEnd/>
          </a:ln>
        </p:spPr>
      </p:pic>
    </p:spTree>
    <p:extLst>
      <p:ext uri="{BB962C8B-B14F-4D97-AF65-F5344CB8AC3E}">
        <p14:creationId xmlns:p14="http://schemas.microsoft.com/office/powerpoint/2010/main" val="421258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IE" b="1" dirty="0" smtClean="0">
                <a:latin typeface="Arial" pitchFamily="34" charset="0"/>
                <a:cs typeface="Arial" pitchFamily="34" charset="0"/>
              </a:rPr>
              <a:t>Ideas for Handwriting</a:t>
            </a:r>
            <a:endParaRPr lang="en-IE" b="1" dirty="0">
              <a:latin typeface="Arial" pitchFamily="34" charset="0"/>
              <a:cs typeface="Arial" pitchFamily="34" charset="0"/>
            </a:endParaRPr>
          </a:p>
        </p:txBody>
      </p:sp>
      <p:sp>
        <p:nvSpPr>
          <p:cNvPr id="3" name="Content Placeholder 2"/>
          <p:cNvSpPr>
            <a:spLocks noGrp="1"/>
          </p:cNvSpPr>
          <p:nvPr>
            <p:ph sz="half" idx="1"/>
          </p:nvPr>
        </p:nvSpPr>
        <p:spPr>
          <a:xfrm>
            <a:off x="1753645" y="1841539"/>
            <a:ext cx="4496843" cy="3657403"/>
          </a:xfrm>
        </p:spPr>
        <p:txBody>
          <a:bodyPr>
            <a:normAutofit fontScale="77500" lnSpcReduction="20000"/>
          </a:bodyPr>
          <a:lstStyle/>
          <a:p>
            <a:pPr algn="just" eaLnBrk="1" hangingPunct="1">
              <a:buFont typeface="Wingdings" pitchFamily="2" charset="2"/>
              <a:buNone/>
              <a:defRPr/>
            </a:pPr>
            <a:r>
              <a:rPr lang="en-IE" sz="2600" b="1" i="1" u="sng" dirty="0" smtClean="0">
                <a:solidFill>
                  <a:srgbClr val="002060"/>
                </a:solidFill>
                <a:latin typeface="Arial" pitchFamily="34" charset="0"/>
                <a:cs typeface="Arial" pitchFamily="34" charset="0"/>
              </a:rPr>
              <a:t>Letter sizing and writing on the line</a:t>
            </a:r>
          </a:p>
          <a:p>
            <a:pPr algn="just">
              <a:defRPr/>
            </a:pPr>
            <a:r>
              <a:rPr lang="en-IE" sz="2600" dirty="0" smtClean="0">
                <a:solidFill>
                  <a:srgbClr val="002060"/>
                </a:solidFill>
                <a:latin typeface="Arial" pitchFamily="34" charset="0"/>
                <a:cs typeface="Arial" pitchFamily="34" charset="0"/>
              </a:rPr>
              <a:t>Practice writing within the lines on a large scale</a:t>
            </a:r>
          </a:p>
          <a:p>
            <a:pPr algn="just" eaLnBrk="1" hangingPunct="1">
              <a:defRPr/>
            </a:pPr>
            <a:r>
              <a:rPr lang="en-IE" sz="2600" dirty="0" smtClean="0">
                <a:solidFill>
                  <a:srgbClr val="002060"/>
                </a:solidFill>
                <a:latin typeface="Arial" pitchFamily="34" charset="0"/>
                <a:cs typeface="Arial" pitchFamily="34" charset="0"/>
              </a:rPr>
              <a:t>Use paper with a midline</a:t>
            </a:r>
          </a:p>
          <a:p>
            <a:pPr algn="just" eaLnBrk="1" hangingPunct="1">
              <a:defRPr/>
            </a:pPr>
            <a:r>
              <a:rPr lang="en-IE" sz="2600" dirty="0" smtClean="0">
                <a:solidFill>
                  <a:srgbClr val="002060"/>
                </a:solidFill>
                <a:latin typeface="Arial" pitchFamily="34" charset="0"/>
                <a:cs typeface="Arial" pitchFamily="34" charset="0"/>
              </a:rPr>
              <a:t>Use raised lined paper</a:t>
            </a:r>
          </a:p>
          <a:p>
            <a:pPr algn="just" eaLnBrk="1" hangingPunct="1">
              <a:defRPr/>
            </a:pPr>
            <a:r>
              <a:rPr lang="en-IE" sz="2600" dirty="0" smtClean="0">
                <a:solidFill>
                  <a:srgbClr val="002060"/>
                </a:solidFill>
                <a:latin typeface="Arial" pitchFamily="34" charset="0"/>
                <a:cs typeface="Arial" pitchFamily="34" charset="0"/>
              </a:rPr>
              <a:t>Highlight half the line horizontally</a:t>
            </a:r>
          </a:p>
          <a:p>
            <a:pPr algn="just" eaLnBrk="1" hangingPunct="1">
              <a:defRPr/>
            </a:pPr>
            <a:r>
              <a:rPr lang="en-IE" sz="2600" dirty="0" smtClean="0">
                <a:solidFill>
                  <a:srgbClr val="002060"/>
                </a:solidFill>
                <a:latin typeface="Arial" pitchFamily="34" charset="0"/>
                <a:cs typeface="Arial" pitchFamily="34" charset="0"/>
              </a:rPr>
              <a:t>Use colours - blue on the top for the sky, green in the middle for the grass and brown underneath for the earth</a:t>
            </a:r>
          </a:p>
          <a:p>
            <a:pPr eaLnBrk="1" hangingPunct="1">
              <a:buFont typeface="Wingdings" pitchFamily="2" charset="2"/>
              <a:buNone/>
              <a:defRPr/>
            </a:pPr>
            <a:endParaRPr lang="en-IE" dirty="0">
              <a:latin typeface="Arial" pitchFamily="34" charset="0"/>
              <a:cs typeface="Arial" pitchFamily="34" charset="0"/>
            </a:endParaRPr>
          </a:p>
        </p:txBody>
      </p:sp>
      <p:sp>
        <p:nvSpPr>
          <p:cNvPr id="7" name="Content Placeholder 6"/>
          <p:cNvSpPr>
            <a:spLocks noGrp="1"/>
          </p:cNvSpPr>
          <p:nvPr>
            <p:ph sz="half" idx="2"/>
          </p:nvPr>
        </p:nvSpPr>
        <p:spPr>
          <a:xfrm>
            <a:off x="6588690" y="1778910"/>
            <a:ext cx="4903395" cy="3777622"/>
          </a:xfrm>
        </p:spPr>
        <p:txBody>
          <a:bodyPr>
            <a:noAutofit/>
          </a:bodyPr>
          <a:lstStyle/>
          <a:p>
            <a:pPr marL="0" indent="0" algn="just">
              <a:buNone/>
            </a:pPr>
            <a:r>
              <a:rPr lang="en-IE" sz="2000" b="1" i="1" u="sng" dirty="0" smtClean="0">
                <a:solidFill>
                  <a:srgbClr val="00B050"/>
                </a:solidFill>
                <a:latin typeface="Arial" pitchFamily="34" charset="0"/>
                <a:cs typeface="Arial" pitchFamily="34" charset="0"/>
              </a:rPr>
              <a:t>Reversals</a:t>
            </a:r>
            <a:endParaRPr lang="en-IE" sz="2000" b="1" i="1" u="sng" dirty="0">
              <a:solidFill>
                <a:srgbClr val="00B050"/>
              </a:solidFill>
              <a:latin typeface="Arial" pitchFamily="34" charset="0"/>
              <a:cs typeface="Arial" pitchFamily="34" charset="0"/>
            </a:endParaRPr>
          </a:p>
          <a:p>
            <a:pPr algn="just"/>
            <a:r>
              <a:rPr lang="en-IE" sz="2000" dirty="0">
                <a:solidFill>
                  <a:srgbClr val="00B050"/>
                </a:solidFill>
                <a:latin typeface="Arial" pitchFamily="34" charset="0"/>
                <a:cs typeface="Arial" pitchFamily="34" charset="0"/>
              </a:rPr>
              <a:t>For </a:t>
            </a:r>
            <a:r>
              <a:rPr lang="en-IE" sz="2000" dirty="0" smtClean="0">
                <a:solidFill>
                  <a:srgbClr val="00B050"/>
                </a:solidFill>
                <a:latin typeface="Arial" pitchFamily="34" charset="0"/>
                <a:cs typeface="Arial" pitchFamily="34" charset="0"/>
              </a:rPr>
              <a:t>1</a:t>
            </a:r>
            <a:r>
              <a:rPr lang="en-IE" sz="2000" baseline="30000" dirty="0" smtClean="0">
                <a:solidFill>
                  <a:srgbClr val="00B050"/>
                </a:solidFill>
                <a:latin typeface="Arial" pitchFamily="34" charset="0"/>
                <a:cs typeface="Arial" pitchFamily="34" charset="0"/>
              </a:rPr>
              <a:t>st</a:t>
            </a:r>
            <a:r>
              <a:rPr lang="en-IE" sz="2000" dirty="0" smtClean="0">
                <a:solidFill>
                  <a:srgbClr val="00B050"/>
                </a:solidFill>
                <a:latin typeface="Arial" pitchFamily="34" charset="0"/>
                <a:cs typeface="Arial" pitchFamily="34" charset="0"/>
              </a:rPr>
              <a:t>/ 2</a:t>
            </a:r>
            <a:r>
              <a:rPr lang="en-IE" sz="2000" baseline="30000" dirty="0" smtClean="0">
                <a:solidFill>
                  <a:srgbClr val="00B050"/>
                </a:solidFill>
                <a:latin typeface="Arial" pitchFamily="34" charset="0"/>
                <a:cs typeface="Arial" pitchFamily="34" charset="0"/>
              </a:rPr>
              <a:t>nd</a:t>
            </a:r>
            <a:r>
              <a:rPr lang="en-IE" sz="2000" dirty="0" smtClean="0">
                <a:solidFill>
                  <a:srgbClr val="00B050"/>
                </a:solidFill>
                <a:latin typeface="Arial" pitchFamily="34" charset="0"/>
                <a:cs typeface="Arial" pitchFamily="34" charset="0"/>
              </a:rPr>
              <a:t> class </a:t>
            </a:r>
            <a:r>
              <a:rPr lang="en-IE" sz="2000" dirty="0">
                <a:solidFill>
                  <a:srgbClr val="00B050"/>
                </a:solidFill>
                <a:latin typeface="Arial" pitchFamily="34" charset="0"/>
                <a:cs typeface="Arial" pitchFamily="34" charset="0"/>
              </a:rPr>
              <a:t>students who consistently reverse letters introduce cursive early to help correct this</a:t>
            </a:r>
          </a:p>
          <a:p>
            <a:pPr algn="just"/>
            <a:r>
              <a:rPr lang="en-IE" sz="2000" dirty="0">
                <a:solidFill>
                  <a:srgbClr val="00B050"/>
                </a:solidFill>
                <a:latin typeface="Arial" pitchFamily="34" charset="0"/>
                <a:cs typeface="Arial" pitchFamily="34" charset="0"/>
              </a:rPr>
              <a:t>Encourage left and right awareness</a:t>
            </a:r>
          </a:p>
          <a:p>
            <a:pPr algn="just"/>
            <a:r>
              <a:rPr lang="en-IE" sz="2000" dirty="0">
                <a:solidFill>
                  <a:srgbClr val="00B050"/>
                </a:solidFill>
                <a:latin typeface="Arial" pitchFamily="34" charset="0"/>
                <a:cs typeface="Arial" pitchFamily="34" charset="0"/>
              </a:rPr>
              <a:t>Work on one reversal at a time</a:t>
            </a:r>
          </a:p>
          <a:p>
            <a:pPr algn="just"/>
            <a:r>
              <a:rPr lang="en-IE" sz="2000" dirty="0">
                <a:solidFill>
                  <a:srgbClr val="00B050"/>
                </a:solidFill>
                <a:latin typeface="Arial" pitchFamily="34" charset="0"/>
                <a:cs typeface="Arial" pitchFamily="34" charset="0"/>
              </a:rPr>
              <a:t>Use rhymes, words, stories to help the child remember the different </a:t>
            </a:r>
            <a:r>
              <a:rPr lang="en-IE" sz="2000" dirty="0" smtClean="0">
                <a:solidFill>
                  <a:srgbClr val="00B050"/>
                </a:solidFill>
                <a:latin typeface="Arial" pitchFamily="34" charset="0"/>
                <a:cs typeface="Arial" pitchFamily="34" charset="0"/>
              </a:rPr>
              <a:t>letters</a:t>
            </a:r>
          </a:p>
          <a:p>
            <a:pPr algn="just"/>
            <a:r>
              <a:rPr lang="en-IE" sz="2000" dirty="0" smtClean="0">
                <a:solidFill>
                  <a:srgbClr val="00B050"/>
                </a:solidFill>
                <a:latin typeface="Arial" pitchFamily="34" charset="0"/>
                <a:cs typeface="Arial" pitchFamily="34" charset="0"/>
              </a:rPr>
              <a:t>Give </a:t>
            </a:r>
            <a:r>
              <a:rPr lang="en-IE" sz="2000" dirty="0">
                <a:solidFill>
                  <a:srgbClr val="00B050"/>
                </a:solidFill>
                <a:latin typeface="Arial" pitchFamily="34" charset="0"/>
                <a:cs typeface="Arial" pitchFamily="34" charset="0"/>
              </a:rPr>
              <a:t>a visual cue at the desk for commonly reversed letters</a:t>
            </a:r>
          </a:p>
          <a:p>
            <a:endParaRPr lang="en-IE" sz="2000" dirty="0"/>
          </a:p>
        </p:txBody>
      </p:sp>
      <p:pic>
        <p:nvPicPr>
          <p:cNvPr id="6" name="Picture 2" descr="https://encrypted-tbn3.gstatic.com/images?q=tbn:ANd9GcSVs9jxu7d4ySc3L15IIgsASER7ePcflil-Eu6resx5DphNy7KrS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608" b="17343"/>
          <a:stretch/>
        </p:blipFill>
        <p:spPr bwMode="auto">
          <a:xfrm>
            <a:off x="1862389" y="5361156"/>
            <a:ext cx="3168000" cy="1124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 and d revers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193" y="5619162"/>
            <a:ext cx="2998524" cy="1124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149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476250"/>
            <a:ext cx="9956800" cy="654050"/>
          </a:xfrm>
        </p:spPr>
        <p:txBody>
          <a:bodyPr/>
          <a:lstStyle/>
          <a:p>
            <a:pPr algn="ctr" eaLnBrk="1" hangingPunct="1">
              <a:defRPr/>
            </a:pPr>
            <a:r>
              <a:rPr lang="en-IE" b="1" dirty="0" smtClean="0">
                <a:latin typeface="Arial" pitchFamily="34" charset="0"/>
                <a:cs typeface="Arial" pitchFamily="34" charset="0"/>
              </a:rPr>
              <a:t>Left Handedness</a:t>
            </a:r>
            <a:endParaRPr lang="en-IE" b="1" dirty="0">
              <a:latin typeface="Arial" pitchFamily="34" charset="0"/>
              <a:cs typeface="Arial" pitchFamily="34" charset="0"/>
            </a:endParaRPr>
          </a:p>
        </p:txBody>
      </p:sp>
      <p:sp>
        <p:nvSpPr>
          <p:cNvPr id="44035" name="Content Placeholder 2"/>
          <p:cNvSpPr>
            <a:spLocks noGrp="1"/>
          </p:cNvSpPr>
          <p:nvPr>
            <p:ph sz="quarter" idx="1"/>
          </p:nvPr>
        </p:nvSpPr>
        <p:spPr>
          <a:xfrm>
            <a:off x="609600" y="1600201"/>
            <a:ext cx="9956800" cy="4873625"/>
          </a:xfrm>
        </p:spPr>
        <p:txBody>
          <a:bodyPr/>
          <a:lstStyle/>
          <a:p>
            <a:pPr algn="just" eaLnBrk="1" hangingPunct="1"/>
            <a:r>
              <a:rPr lang="en-IE" dirty="0" smtClean="0">
                <a:latin typeface="Arial" pitchFamily="34" charset="0"/>
                <a:cs typeface="Arial" pitchFamily="34" charset="0"/>
              </a:rPr>
              <a:t>Difficulty seeing their handwriting since the hand covers their writing.</a:t>
            </a:r>
          </a:p>
          <a:p>
            <a:pPr algn="just" eaLnBrk="1" hangingPunct="1"/>
            <a:endParaRPr lang="en-IE" dirty="0" smtClean="0">
              <a:latin typeface="Arial" pitchFamily="34" charset="0"/>
              <a:cs typeface="Arial" pitchFamily="34" charset="0"/>
            </a:endParaRPr>
          </a:p>
          <a:p>
            <a:pPr algn="just" eaLnBrk="1" hangingPunct="1"/>
            <a:r>
              <a:rPr lang="en-IE" dirty="0" smtClean="0">
                <a:latin typeface="Arial" pitchFamily="34" charset="0"/>
                <a:cs typeface="Arial" pitchFamily="34" charset="0"/>
              </a:rPr>
              <a:t>Writing in a less natural direction from left to right across the midline.</a:t>
            </a:r>
          </a:p>
          <a:p>
            <a:pPr algn="just" eaLnBrk="1" hangingPunct="1"/>
            <a:endParaRPr lang="en-IE" dirty="0" smtClean="0">
              <a:latin typeface="Arial" pitchFamily="34" charset="0"/>
              <a:cs typeface="Arial" pitchFamily="34" charset="0"/>
            </a:endParaRPr>
          </a:p>
          <a:p>
            <a:pPr>
              <a:lnSpc>
                <a:spcPct val="90000"/>
              </a:lnSpc>
            </a:pPr>
            <a:endParaRPr lang="en-IE" dirty="0">
              <a:latin typeface="Comic Sans MS" pitchFamily="66" charset="0"/>
            </a:endParaRPr>
          </a:p>
          <a:p>
            <a:pPr eaLnBrk="1" hangingPunct="1"/>
            <a:endParaRPr lang="en-IE" dirty="0" smtClean="0">
              <a:latin typeface="Arial" pitchFamily="34" charset="0"/>
              <a:cs typeface="Arial" pitchFamily="34" charset="0"/>
            </a:endParaRPr>
          </a:p>
        </p:txBody>
      </p:sp>
      <p:sp>
        <p:nvSpPr>
          <p:cNvPr id="5" name="Rectangle 4"/>
          <p:cNvSpPr/>
          <p:nvPr/>
        </p:nvSpPr>
        <p:spPr>
          <a:xfrm>
            <a:off x="2655518" y="3014383"/>
            <a:ext cx="7903923" cy="2336024"/>
          </a:xfrm>
          <a:prstGeom prst="rect">
            <a:avLst/>
          </a:prstGeom>
          <a:solidFill>
            <a:srgbClr val="99CCFF"/>
          </a:solidFill>
          <a:ln>
            <a:solidFill>
              <a:srgbClr val="0070C0"/>
            </a:solidFill>
          </a:ln>
        </p:spPr>
        <p:txBody>
          <a:bodyPr wrap="square">
            <a:spAutoFit/>
          </a:bodyPr>
          <a:lstStyle/>
          <a:p>
            <a:pPr algn="just">
              <a:lnSpc>
                <a:spcPct val="90000"/>
              </a:lnSpc>
            </a:pPr>
            <a:r>
              <a:rPr lang="en-IE" b="1" i="1" u="sng" dirty="0" smtClean="0">
                <a:latin typeface="Arial" pitchFamily="34" charset="0"/>
                <a:cs typeface="Arial" pitchFamily="34" charset="0"/>
              </a:rPr>
              <a:t>How to help:</a:t>
            </a:r>
          </a:p>
          <a:p>
            <a:pPr marL="285750" indent="-285750" algn="just">
              <a:lnSpc>
                <a:spcPct val="90000"/>
              </a:lnSpc>
              <a:buFont typeface="Arial" pitchFamily="34" charset="0"/>
              <a:buChar char="•"/>
            </a:pPr>
            <a:r>
              <a:rPr lang="en-IE" i="1" dirty="0" smtClean="0">
                <a:latin typeface="Arial" pitchFamily="34" charset="0"/>
                <a:cs typeface="Arial" pitchFamily="34" charset="0"/>
              </a:rPr>
              <a:t>Avoid </a:t>
            </a:r>
            <a:r>
              <a:rPr lang="en-IE" i="1" dirty="0">
                <a:latin typeface="Arial" pitchFamily="34" charset="0"/>
                <a:cs typeface="Arial" pitchFamily="34" charset="0"/>
              </a:rPr>
              <a:t>sitting a left handed child on the right side of a right handed child </a:t>
            </a:r>
          </a:p>
          <a:p>
            <a:pPr marL="285750" indent="-285750" algn="just">
              <a:lnSpc>
                <a:spcPct val="90000"/>
              </a:lnSpc>
              <a:buFont typeface="Arial" pitchFamily="34" charset="0"/>
              <a:buChar char="•"/>
            </a:pPr>
            <a:r>
              <a:rPr lang="en-IE" i="1" dirty="0">
                <a:latin typeface="Arial" pitchFamily="34" charset="0"/>
                <a:cs typeface="Arial" pitchFamily="34" charset="0"/>
              </a:rPr>
              <a:t>Position the paper to the left of the midline </a:t>
            </a:r>
          </a:p>
          <a:p>
            <a:pPr marL="285750" indent="-285750" algn="just">
              <a:lnSpc>
                <a:spcPct val="90000"/>
              </a:lnSpc>
              <a:buFont typeface="Arial" pitchFamily="34" charset="0"/>
              <a:buChar char="•"/>
            </a:pPr>
            <a:r>
              <a:rPr lang="en-IE" i="1" dirty="0">
                <a:latin typeface="Arial" pitchFamily="34" charset="0"/>
                <a:cs typeface="Arial" pitchFamily="34" charset="0"/>
              </a:rPr>
              <a:t>Tilt the paper clockwise so that the edge of the page is parallel to the child’s forearm– use masking tape to mark the position on the desk</a:t>
            </a:r>
          </a:p>
          <a:p>
            <a:pPr marL="285750" indent="-285750" algn="just">
              <a:lnSpc>
                <a:spcPct val="90000"/>
              </a:lnSpc>
              <a:buFont typeface="Arial" pitchFamily="34" charset="0"/>
              <a:buChar char="•"/>
            </a:pPr>
            <a:r>
              <a:rPr lang="en-IE" i="1" dirty="0">
                <a:latin typeface="Arial" pitchFamily="34" charset="0"/>
                <a:cs typeface="Arial" pitchFamily="34" charset="0"/>
              </a:rPr>
              <a:t>Encourage the child to steady the paper with their right hand in the middle or towards the right edge of the paper</a:t>
            </a:r>
          </a:p>
          <a:p>
            <a:pPr marL="285750" indent="-285750" algn="just">
              <a:lnSpc>
                <a:spcPct val="90000"/>
              </a:lnSpc>
              <a:buFont typeface="Arial" pitchFamily="34" charset="0"/>
              <a:buChar char="•"/>
            </a:pPr>
            <a:r>
              <a:rPr lang="en-IE" i="1" dirty="0">
                <a:latin typeface="Arial" pitchFamily="34" charset="0"/>
                <a:cs typeface="Arial" pitchFamily="34" charset="0"/>
              </a:rPr>
              <a:t>The left forearm should remain parallel with the sides of the paper</a:t>
            </a:r>
          </a:p>
          <a:p>
            <a:pPr marL="285750" indent="-285750" algn="just">
              <a:lnSpc>
                <a:spcPct val="90000"/>
              </a:lnSpc>
              <a:buFont typeface="Arial" pitchFamily="34" charset="0"/>
              <a:buChar char="•"/>
            </a:pPr>
            <a:r>
              <a:rPr lang="en-IE" i="1" dirty="0">
                <a:latin typeface="Arial" pitchFamily="34" charset="0"/>
                <a:cs typeface="Arial" pitchFamily="34" charset="0"/>
              </a:rPr>
              <a:t>Hold the pencil slightly higher up on the pencil to allow more seeing </a:t>
            </a:r>
            <a:r>
              <a:rPr lang="en-IE" i="1" dirty="0" smtClean="0">
                <a:latin typeface="Arial" pitchFamily="34" charset="0"/>
                <a:cs typeface="Arial" pitchFamily="34" charset="0"/>
              </a:rPr>
              <a:t>room</a:t>
            </a:r>
            <a:endParaRPr lang="en-IE" i="1" dirty="0">
              <a:latin typeface="Arial" pitchFamily="34" charset="0"/>
              <a:cs typeface="Arial" pitchFamily="34" charset="0"/>
            </a:endParaRPr>
          </a:p>
        </p:txBody>
      </p:sp>
      <p:pic>
        <p:nvPicPr>
          <p:cNvPr id="7" name="Picture 2" descr="left-handed writing, (c) MK Hol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325" y="5357023"/>
            <a:ext cx="3768197" cy="13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4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Arial" pitchFamily="34" charset="0"/>
                <a:cs typeface="Arial" pitchFamily="34" charset="0"/>
              </a:rPr>
              <a:t>Outline of Workshop</a:t>
            </a:r>
            <a:endParaRPr lang="en-IE" b="1" dirty="0">
              <a:latin typeface="Arial" pitchFamily="34" charset="0"/>
              <a:cs typeface="Arial" pitchFamily="34" charset="0"/>
            </a:endParaRPr>
          </a:p>
        </p:txBody>
      </p:sp>
      <p:sp>
        <p:nvSpPr>
          <p:cNvPr id="5" name="Content Placeholder 4"/>
          <p:cNvSpPr>
            <a:spLocks noGrp="1"/>
          </p:cNvSpPr>
          <p:nvPr>
            <p:ph idx="1"/>
          </p:nvPr>
        </p:nvSpPr>
        <p:spPr/>
        <p:txBody>
          <a:bodyPr>
            <a:normAutofit/>
          </a:bodyPr>
          <a:lstStyle/>
          <a:p>
            <a:r>
              <a:rPr lang="en-IE" dirty="0" smtClean="0">
                <a:latin typeface="Arial" pitchFamily="34" charset="0"/>
                <a:cs typeface="Arial" pitchFamily="34" charset="0"/>
              </a:rPr>
              <a:t>Definition and importance of fine motor skills</a:t>
            </a:r>
          </a:p>
          <a:p>
            <a:r>
              <a:rPr lang="en-IE" dirty="0" smtClean="0">
                <a:latin typeface="Arial" pitchFamily="34" charset="0"/>
                <a:cs typeface="Arial" pitchFamily="34" charset="0"/>
              </a:rPr>
              <a:t>Underlying factors for fine motor development: </a:t>
            </a:r>
          </a:p>
          <a:p>
            <a:pPr lvl="1"/>
            <a:r>
              <a:rPr lang="en-IE" dirty="0" smtClean="0">
                <a:latin typeface="Arial" pitchFamily="34" charset="0"/>
                <a:cs typeface="Arial" pitchFamily="34" charset="0"/>
              </a:rPr>
              <a:t>postural control (core and shoulder stability)</a:t>
            </a:r>
          </a:p>
          <a:p>
            <a:pPr lvl="1"/>
            <a:r>
              <a:rPr lang="en-IE" dirty="0" smtClean="0">
                <a:latin typeface="Arial" pitchFamily="34" charset="0"/>
                <a:cs typeface="Arial" pitchFamily="34" charset="0"/>
              </a:rPr>
              <a:t>hand and finger strength</a:t>
            </a:r>
          </a:p>
          <a:p>
            <a:pPr lvl="1"/>
            <a:r>
              <a:rPr lang="en-IE" dirty="0" smtClean="0">
                <a:latin typeface="Arial" pitchFamily="34" charset="0"/>
                <a:cs typeface="Arial" pitchFamily="34" charset="0"/>
              </a:rPr>
              <a:t>pincer grip/ in-hand manipulation </a:t>
            </a:r>
          </a:p>
          <a:p>
            <a:r>
              <a:rPr lang="en-IE" dirty="0" smtClean="0">
                <a:latin typeface="Arial" pitchFamily="34" charset="0"/>
                <a:cs typeface="Arial" pitchFamily="34" charset="0"/>
              </a:rPr>
              <a:t>Strategies </a:t>
            </a:r>
            <a:r>
              <a:rPr lang="en-IE" dirty="0">
                <a:latin typeface="Arial" pitchFamily="34" charset="0"/>
                <a:cs typeface="Arial" pitchFamily="34" charset="0"/>
              </a:rPr>
              <a:t>and activities to promote fine motor development</a:t>
            </a:r>
          </a:p>
          <a:p>
            <a:r>
              <a:rPr lang="en-IE" dirty="0">
                <a:latin typeface="Arial" pitchFamily="34" charset="0"/>
                <a:cs typeface="Arial" pitchFamily="34" charset="0"/>
              </a:rPr>
              <a:t>Tips for handwriting </a:t>
            </a:r>
          </a:p>
          <a:p>
            <a:r>
              <a:rPr lang="en-IE" dirty="0" smtClean="0">
                <a:latin typeface="Arial" pitchFamily="34" charset="0"/>
                <a:cs typeface="Arial" pitchFamily="34" charset="0"/>
              </a:rPr>
              <a:t>Tips for scissor skills</a:t>
            </a:r>
          </a:p>
          <a:p>
            <a:pPr>
              <a:buNone/>
            </a:pPr>
            <a:endParaRPr lang="en-IE" dirty="0"/>
          </a:p>
        </p:txBody>
      </p:sp>
    </p:spTree>
    <p:extLst>
      <p:ext uri="{BB962C8B-B14F-4D97-AF65-F5344CB8AC3E}">
        <p14:creationId xmlns:p14="http://schemas.microsoft.com/office/powerpoint/2010/main" val="14198574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latin typeface="Arial" pitchFamily="34" charset="0"/>
                <a:cs typeface="Arial" pitchFamily="34" charset="0"/>
              </a:rPr>
              <a:t>Handwriting Programmes</a:t>
            </a:r>
            <a:endParaRPr lang="en-IE" b="1" dirty="0">
              <a:latin typeface="Arial" pitchFamily="34" charset="0"/>
              <a:cs typeface="Arial" pitchFamily="34" charset="0"/>
            </a:endParaRPr>
          </a:p>
        </p:txBody>
      </p:sp>
      <p:sp>
        <p:nvSpPr>
          <p:cNvPr id="3" name="Content Placeholder 2"/>
          <p:cNvSpPr>
            <a:spLocks noGrp="1"/>
          </p:cNvSpPr>
          <p:nvPr>
            <p:ph sz="quarter" idx="1"/>
          </p:nvPr>
        </p:nvSpPr>
        <p:spPr>
          <a:xfrm>
            <a:off x="1352811" y="2133600"/>
            <a:ext cx="10151801" cy="4217096"/>
          </a:xfrm>
        </p:spPr>
        <p:txBody>
          <a:bodyPr>
            <a:normAutofit/>
          </a:bodyPr>
          <a:lstStyle/>
          <a:p>
            <a:pPr marL="0" indent="0">
              <a:lnSpc>
                <a:spcPct val="80000"/>
              </a:lnSpc>
              <a:buNone/>
            </a:pPr>
            <a:r>
              <a:rPr lang="en-IE" b="1" u="sng" dirty="0">
                <a:solidFill>
                  <a:srgbClr val="002060"/>
                </a:solidFill>
                <a:latin typeface="Arial" pitchFamily="34" charset="0"/>
                <a:cs typeface="Arial" pitchFamily="34" charset="0"/>
              </a:rPr>
              <a:t>Handwriting </a:t>
            </a:r>
            <a:r>
              <a:rPr lang="en-IE" b="1" u="sng" dirty="0" smtClean="0">
                <a:solidFill>
                  <a:srgbClr val="002060"/>
                </a:solidFill>
                <a:latin typeface="Arial" pitchFamily="34" charset="0"/>
                <a:cs typeface="Arial" pitchFamily="34" charset="0"/>
              </a:rPr>
              <a:t>Without Tears</a:t>
            </a:r>
            <a:endParaRPr lang="en-IE" b="1" dirty="0" smtClean="0">
              <a:solidFill>
                <a:srgbClr val="002060"/>
              </a:solidFill>
              <a:latin typeface="Arial" pitchFamily="34" charset="0"/>
              <a:cs typeface="Arial" pitchFamily="34" charset="0"/>
            </a:endParaRPr>
          </a:p>
          <a:p>
            <a:pPr>
              <a:lnSpc>
                <a:spcPct val="80000"/>
              </a:lnSpc>
            </a:pPr>
            <a:r>
              <a:rPr lang="en-IE" dirty="0" smtClean="0">
                <a:latin typeface="Arial" pitchFamily="34" charset="0"/>
                <a:cs typeface="Arial" pitchFamily="34" charset="0"/>
              </a:rPr>
              <a:t>Developmental sequence - capitals </a:t>
            </a:r>
            <a:r>
              <a:rPr lang="en-IE" dirty="0">
                <a:latin typeface="Arial" pitchFamily="34" charset="0"/>
                <a:cs typeface="Arial" pitchFamily="34" charset="0"/>
              </a:rPr>
              <a:t>then lower case</a:t>
            </a:r>
          </a:p>
          <a:p>
            <a:pPr>
              <a:lnSpc>
                <a:spcPct val="80000"/>
              </a:lnSpc>
            </a:pPr>
            <a:r>
              <a:rPr lang="en-IE" dirty="0">
                <a:latin typeface="Arial" pitchFamily="34" charset="0"/>
                <a:cs typeface="Arial" pitchFamily="34" charset="0"/>
              </a:rPr>
              <a:t>Based on 3 stages of learning- imitating, copying, independent </a:t>
            </a:r>
            <a:r>
              <a:rPr lang="en-IE" dirty="0" smtClean="0">
                <a:latin typeface="Arial" pitchFamily="34" charset="0"/>
                <a:cs typeface="Arial" pitchFamily="34" charset="0"/>
              </a:rPr>
              <a:t>writing</a:t>
            </a:r>
          </a:p>
          <a:p>
            <a:pPr>
              <a:lnSpc>
                <a:spcPct val="80000"/>
              </a:lnSpc>
            </a:pPr>
            <a:r>
              <a:rPr lang="en-IE" dirty="0" smtClean="0">
                <a:latin typeface="Arial" pitchFamily="34" charset="0"/>
                <a:cs typeface="Arial" pitchFamily="34" charset="0"/>
              </a:rPr>
              <a:t>Letters </a:t>
            </a:r>
            <a:r>
              <a:rPr lang="en-IE" dirty="0">
                <a:latin typeface="Arial" pitchFamily="34" charset="0"/>
                <a:cs typeface="Arial" pitchFamily="34" charset="0"/>
              </a:rPr>
              <a:t>grouped in similar </a:t>
            </a:r>
            <a:r>
              <a:rPr lang="en-IE" dirty="0" smtClean="0">
                <a:latin typeface="Arial" pitchFamily="34" charset="0"/>
                <a:cs typeface="Arial" pitchFamily="34" charset="0"/>
              </a:rPr>
              <a:t>formation</a:t>
            </a:r>
            <a:endParaRPr lang="en-IE" dirty="0">
              <a:latin typeface="Arial" pitchFamily="34" charset="0"/>
              <a:cs typeface="Arial" pitchFamily="34" charset="0"/>
            </a:endParaRPr>
          </a:p>
          <a:p>
            <a:pPr>
              <a:lnSpc>
                <a:spcPct val="80000"/>
              </a:lnSpc>
            </a:pPr>
            <a:r>
              <a:rPr lang="en-IE" dirty="0">
                <a:latin typeface="Arial" pitchFamily="34" charset="0"/>
                <a:cs typeface="Arial" pitchFamily="34" charset="0"/>
              </a:rPr>
              <a:t>Multisensory approach</a:t>
            </a:r>
          </a:p>
          <a:p>
            <a:pPr marL="0" indent="0">
              <a:lnSpc>
                <a:spcPct val="80000"/>
              </a:lnSpc>
              <a:buNone/>
            </a:pPr>
            <a:endParaRPr lang="en-IE" dirty="0">
              <a:latin typeface="Arial" pitchFamily="34" charset="0"/>
              <a:cs typeface="Arial" pitchFamily="34" charset="0"/>
            </a:endParaRPr>
          </a:p>
          <a:p>
            <a:pPr marL="0" indent="0">
              <a:lnSpc>
                <a:spcPct val="80000"/>
              </a:lnSpc>
              <a:buNone/>
            </a:pPr>
            <a:r>
              <a:rPr lang="en-IE" b="1" u="sng" dirty="0" smtClean="0">
                <a:solidFill>
                  <a:srgbClr val="002060"/>
                </a:solidFill>
                <a:latin typeface="Arial" pitchFamily="34" charset="0"/>
                <a:cs typeface="Arial" pitchFamily="34" charset="0"/>
              </a:rPr>
              <a:t>Write </a:t>
            </a:r>
            <a:r>
              <a:rPr lang="en-IE" b="1" u="sng" dirty="0">
                <a:solidFill>
                  <a:srgbClr val="002060"/>
                </a:solidFill>
                <a:latin typeface="Arial" pitchFamily="34" charset="0"/>
                <a:cs typeface="Arial" pitchFamily="34" charset="0"/>
              </a:rPr>
              <a:t>From The Start</a:t>
            </a:r>
          </a:p>
          <a:p>
            <a:pPr>
              <a:lnSpc>
                <a:spcPct val="80000"/>
              </a:lnSpc>
            </a:pPr>
            <a:r>
              <a:rPr lang="en-IE" dirty="0">
                <a:latin typeface="Arial" pitchFamily="34" charset="0"/>
                <a:cs typeface="Arial" pitchFamily="34" charset="0"/>
              </a:rPr>
              <a:t>Developing </a:t>
            </a:r>
            <a:r>
              <a:rPr lang="en-IE" dirty="0" smtClean="0">
                <a:latin typeface="Arial" pitchFamily="34" charset="0"/>
                <a:cs typeface="Arial" pitchFamily="34" charset="0"/>
              </a:rPr>
              <a:t>fine motor </a:t>
            </a:r>
            <a:r>
              <a:rPr lang="en-IE" dirty="0">
                <a:latin typeface="Arial" pitchFamily="34" charset="0"/>
                <a:cs typeface="Arial" pitchFamily="34" charset="0"/>
              </a:rPr>
              <a:t>and </a:t>
            </a:r>
            <a:r>
              <a:rPr lang="en-IE" dirty="0" smtClean="0">
                <a:latin typeface="Arial" pitchFamily="34" charset="0"/>
                <a:cs typeface="Arial" pitchFamily="34" charset="0"/>
              </a:rPr>
              <a:t>perceptual skills </a:t>
            </a:r>
            <a:r>
              <a:rPr lang="en-IE" dirty="0">
                <a:latin typeface="Arial" pitchFamily="34" charset="0"/>
                <a:cs typeface="Arial" pitchFamily="34" charset="0"/>
              </a:rPr>
              <a:t>for </a:t>
            </a:r>
            <a:r>
              <a:rPr lang="en-IE" dirty="0" smtClean="0">
                <a:latin typeface="Arial" pitchFamily="34" charset="0"/>
                <a:cs typeface="Arial" pitchFamily="34" charset="0"/>
              </a:rPr>
              <a:t>handwriting</a:t>
            </a:r>
          </a:p>
          <a:p>
            <a:pPr marL="0" indent="0">
              <a:lnSpc>
                <a:spcPct val="80000"/>
              </a:lnSpc>
              <a:buNone/>
            </a:pPr>
            <a:endParaRPr lang="en-IE" b="1" u="sng" dirty="0">
              <a:latin typeface="Arial" pitchFamily="34" charset="0"/>
              <a:cs typeface="Arial" pitchFamily="34" charset="0"/>
            </a:endParaRPr>
          </a:p>
          <a:p>
            <a:pPr marL="0" indent="0">
              <a:lnSpc>
                <a:spcPct val="80000"/>
              </a:lnSpc>
              <a:buNone/>
            </a:pPr>
            <a:r>
              <a:rPr lang="en-IE" b="1" u="sng" dirty="0" smtClean="0">
                <a:solidFill>
                  <a:srgbClr val="002060"/>
                </a:solidFill>
                <a:latin typeface="Arial" pitchFamily="34" charset="0"/>
                <a:cs typeface="Arial" pitchFamily="34" charset="0"/>
              </a:rPr>
              <a:t>Speed Up</a:t>
            </a:r>
            <a:endParaRPr lang="en-IE" b="1" u="sng" dirty="0">
              <a:solidFill>
                <a:srgbClr val="002060"/>
              </a:solidFill>
              <a:latin typeface="Arial" pitchFamily="34" charset="0"/>
              <a:cs typeface="Arial" pitchFamily="34" charset="0"/>
            </a:endParaRPr>
          </a:p>
          <a:p>
            <a:pPr>
              <a:lnSpc>
                <a:spcPct val="80000"/>
              </a:lnSpc>
            </a:pPr>
            <a:r>
              <a:rPr lang="en-IE" dirty="0" smtClean="0">
                <a:latin typeface="Arial" pitchFamily="34" charset="0"/>
                <a:cs typeface="Arial" pitchFamily="34" charset="0"/>
              </a:rPr>
              <a:t>For older children who </a:t>
            </a:r>
            <a:r>
              <a:rPr lang="en-IE" dirty="0">
                <a:latin typeface="Arial" pitchFamily="34" charset="0"/>
                <a:cs typeface="Arial" pitchFamily="34" charset="0"/>
              </a:rPr>
              <a:t>have slow / laboured </a:t>
            </a:r>
            <a:r>
              <a:rPr lang="en-IE" dirty="0" smtClean="0">
                <a:latin typeface="Arial" pitchFamily="34" charset="0"/>
                <a:cs typeface="Arial" pitchFamily="34" charset="0"/>
              </a:rPr>
              <a:t>handwriting</a:t>
            </a:r>
            <a:endParaRPr lang="en-IE" dirty="0">
              <a:latin typeface="Arial" pitchFamily="34" charset="0"/>
              <a:cs typeface="Arial" pitchFamily="34" charset="0"/>
            </a:endParaRPr>
          </a:p>
          <a:p>
            <a:endParaRPr lang="en-IE" dirty="0">
              <a:latin typeface="Arial" pitchFamily="34" charset="0"/>
              <a:cs typeface="Arial" pitchFamily="34" charset="0"/>
            </a:endParaRPr>
          </a:p>
        </p:txBody>
      </p:sp>
      <p:sp>
        <p:nvSpPr>
          <p:cNvPr id="5" name="AutoShape 2" descr="Image result for write from the st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28" name="Picture 4" descr="Image result for write from the st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246" y="2998526"/>
            <a:ext cx="2143125" cy="2371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W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0435" y="1141956"/>
            <a:ext cx="32194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peed up hand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875" y="4334702"/>
            <a:ext cx="1642160" cy="231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81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490537"/>
          </a:xfrm>
        </p:spPr>
        <p:txBody>
          <a:bodyPr>
            <a:noAutofit/>
          </a:bodyPr>
          <a:lstStyle/>
          <a:p>
            <a:pPr algn="ctr" eaLnBrk="1" hangingPunct="1">
              <a:defRPr/>
            </a:pPr>
            <a:r>
              <a:rPr lang="en-IE" b="1" dirty="0" smtClean="0">
                <a:latin typeface="Arial" pitchFamily="34" charset="0"/>
                <a:cs typeface="Arial" pitchFamily="34" charset="0"/>
              </a:rPr>
              <a:t>Scissors Skills</a:t>
            </a:r>
            <a:endParaRPr lang="en-IE" b="1" dirty="0">
              <a:latin typeface="Arial" pitchFamily="34" charset="0"/>
              <a:cs typeface="Arial" pitchFamily="34" charset="0"/>
            </a:endParaRPr>
          </a:p>
        </p:txBody>
      </p:sp>
      <p:sp>
        <p:nvSpPr>
          <p:cNvPr id="52227" name="Content Placeholder 2"/>
          <p:cNvSpPr>
            <a:spLocks noGrp="1"/>
          </p:cNvSpPr>
          <p:nvPr>
            <p:ph sz="quarter" idx="1"/>
          </p:nvPr>
        </p:nvSpPr>
        <p:spPr>
          <a:xfrm>
            <a:off x="609600" y="981075"/>
            <a:ext cx="9956800" cy="5492750"/>
          </a:xfrm>
        </p:spPr>
        <p:txBody>
          <a:bodyPr/>
          <a:lstStyle/>
          <a:p>
            <a:pPr algn="just" eaLnBrk="1" hangingPunct="1"/>
            <a:endParaRPr lang="en-GB" dirty="0" smtClean="0">
              <a:latin typeface="Arial" pitchFamily="34" charset="0"/>
              <a:cs typeface="Arial" pitchFamily="34" charset="0"/>
            </a:endParaRPr>
          </a:p>
          <a:p>
            <a:pPr algn="just" eaLnBrk="1" hangingPunct="1"/>
            <a:endParaRPr lang="en-GB" dirty="0" smtClean="0">
              <a:latin typeface="Arial" pitchFamily="34" charset="0"/>
              <a:cs typeface="Arial" pitchFamily="34" charset="0"/>
            </a:endParaRPr>
          </a:p>
          <a:p>
            <a:pPr algn="just" eaLnBrk="1" hangingPunct="1"/>
            <a:r>
              <a:rPr lang="en-GB" dirty="0" smtClean="0">
                <a:latin typeface="Arial" pitchFamily="34" charset="0"/>
                <a:cs typeface="Arial" pitchFamily="34" charset="0"/>
              </a:rPr>
              <a:t>The correct scissor grasp is with the thumb and middle finger in the holes, the index finger on the outside to stabilise, and the ring and little fingers curled into the palm</a:t>
            </a:r>
          </a:p>
          <a:p>
            <a:pPr algn="just" eaLnBrk="1" hangingPunct="1"/>
            <a:r>
              <a:rPr lang="en-GB" dirty="0" smtClean="0">
                <a:latin typeface="Arial" pitchFamily="34" charset="0"/>
                <a:cs typeface="Arial" pitchFamily="34" charset="0"/>
              </a:rPr>
              <a:t>‘Thumbs up’ </a:t>
            </a:r>
          </a:p>
          <a:p>
            <a:pPr marL="0" indent="0" algn="just" eaLnBrk="1" hangingPunct="1">
              <a:buNone/>
            </a:pPr>
            <a:endParaRPr lang="en-GB" dirty="0" smtClean="0">
              <a:latin typeface="Arial" pitchFamily="34" charset="0"/>
              <a:cs typeface="Arial" pitchFamily="34" charset="0"/>
            </a:endParaRPr>
          </a:p>
        </p:txBody>
      </p:sp>
      <p:sp>
        <p:nvSpPr>
          <p:cNvPr id="3" name="Rectangle 2"/>
          <p:cNvSpPr/>
          <p:nvPr/>
        </p:nvSpPr>
        <p:spPr>
          <a:xfrm>
            <a:off x="1407090" y="3678959"/>
            <a:ext cx="6997873" cy="2308324"/>
          </a:xfrm>
          <a:prstGeom prst="rect">
            <a:avLst/>
          </a:prstGeom>
          <a:solidFill>
            <a:srgbClr val="99CCFF"/>
          </a:solidFill>
          <a:ln>
            <a:solidFill>
              <a:srgbClr val="CC99FF"/>
            </a:solidFill>
          </a:ln>
        </p:spPr>
        <p:txBody>
          <a:bodyPr wrap="square">
            <a:spAutoFit/>
          </a:bodyPr>
          <a:lstStyle/>
          <a:p>
            <a:r>
              <a:rPr lang="en-CA" b="1" u="sng" dirty="0" smtClean="0">
                <a:solidFill>
                  <a:schemeClr val="accent6"/>
                </a:solidFill>
                <a:latin typeface="Arial" pitchFamily="34" charset="0"/>
                <a:cs typeface="Arial" pitchFamily="34" charset="0"/>
              </a:rPr>
              <a:t>Developmental Sequence</a:t>
            </a:r>
          </a:p>
          <a:p>
            <a:pPr marL="285750" indent="-285750">
              <a:buFont typeface="Arial" pitchFamily="34" charset="0"/>
              <a:buChar char="•"/>
            </a:pPr>
            <a:r>
              <a:rPr lang="en-CA" dirty="0" smtClean="0">
                <a:solidFill>
                  <a:schemeClr val="accent6"/>
                </a:solidFill>
                <a:latin typeface="Arial" pitchFamily="34" charset="0"/>
                <a:cs typeface="Arial" pitchFamily="34" charset="0"/>
              </a:rPr>
              <a:t>Controlled </a:t>
            </a:r>
            <a:r>
              <a:rPr lang="en-CA" dirty="0">
                <a:solidFill>
                  <a:schemeClr val="accent6"/>
                </a:solidFill>
                <a:latin typeface="Arial" pitchFamily="34" charset="0"/>
                <a:cs typeface="Arial" pitchFamily="34" charset="0"/>
              </a:rPr>
              <a:t>opening and closing of </a:t>
            </a:r>
            <a:r>
              <a:rPr lang="en-CA" dirty="0" smtClean="0">
                <a:solidFill>
                  <a:schemeClr val="accent6"/>
                </a:solidFill>
                <a:latin typeface="Arial" pitchFamily="34" charset="0"/>
                <a:cs typeface="Arial" pitchFamily="34" charset="0"/>
              </a:rPr>
              <a:t>scissors</a:t>
            </a:r>
            <a:endParaRPr lang="en-CA" dirty="0">
              <a:solidFill>
                <a:schemeClr val="accent6"/>
              </a:solidFill>
              <a:latin typeface="Arial" pitchFamily="34" charset="0"/>
              <a:cs typeface="Arial" pitchFamily="34" charset="0"/>
            </a:endParaRPr>
          </a:p>
          <a:p>
            <a:pPr marL="285750" indent="-285750">
              <a:buFont typeface="Arial" pitchFamily="34" charset="0"/>
              <a:buChar char="•"/>
            </a:pPr>
            <a:r>
              <a:rPr lang="en-CA" dirty="0" smtClean="0">
                <a:solidFill>
                  <a:schemeClr val="accent6"/>
                </a:solidFill>
                <a:latin typeface="Arial" pitchFamily="34" charset="0"/>
                <a:cs typeface="Arial" pitchFamily="34" charset="0"/>
              </a:rPr>
              <a:t>Random </a:t>
            </a:r>
            <a:r>
              <a:rPr lang="en-CA" dirty="0">
                <a:solidFill>
                  <a:schemeClr val="accent6"/>
                </a:solidFill>
                <a:latin typeface="Arial" pitchFamily="34" charset="0"/>
                <a:cs typeface="Arial" pitchFamily="34" charset="0"/>
              </a:rPr>
              <a:t>snipping of a variety of materials</a:t>
            </a:r>
          </a:p>
          <a:p>
            <a:pPr marL="285750" indent="-285750">
              <a:buFont typeface="Arial" pitchFamily="34" charset="0"/>
              <a:buChar char="•"/>
            </a:pPr>
            <a:r>
              <a:rPr lang="en-CA" dirty="0" smtClean="0">
                <a:solidFill>
                  <a:schemeClr val="accent6"/>
                </a:solidFill>
                <a:latin typeface="Arial" pitchFamily="34" charset="0"/>
                <a:cs typeface="Arial" pitchFamily="34" charset="0"/>
              </a:rPr>
              <a:t>Cutting </a:t>
            </a:r>
            <a:r>
              <a:rPr lang="en-CA" dirty="0">
                <a:solidFill>
                  <a:schemeClr val="accent6"/>
                </a:solidFill>
                <a:latin typeface="Arial" pitchFamily="34" charset="0"/>
                <a:cs typeface="Arial" pitchFamily="34" charset="0"/>
              </a:rPr>
              <a:t>along a short continuous line</a:t>
            </a:r>
          </a:p>
          <a:p>
            <a:pPr marL="285750" indent="-285750">
              <a:buFont typeface="Arial" pitchFamily="34" charset="0"/>
              <a:buChar char="•"/>
            </a:pPr>
            <a:r>
              <a:rPr lang="en-CA" dirty="0" smtClean="0">
                <a:solidFill>
                  <a:schemeClr val="accent6"/>
                </a:solidFill>
                <a:latin typeface="Arial" pitchFamily="34" charset="0"/>
                <a:cs typeface="Arial" pitchFamily="34" charset="0"/>
              </a:rPr>
              <a:t>Stopping </a:t>
            </a:r>
            <a:r>
              <a:rPr lang="en-CA" dirty="0">
                <a:solidFill>
                  <a:schemeClr val="accent6"/>
                </a:solidFill>
                <a:latin typeface="Arial" pitchFamily="34" charset="0"/>
                <a:cs typeface="Arial" pitchFamily="34" charset="0"/>
              </a:rPr>
              <a:t>at a specific point</a:t>
            </a:r>
          </a:p>
          <a:p>
            <a:pPr marL="285750" indent="-285750">
              <a:buFont typeface="Arial" pitchFamily="34" charset="0"/>
              <a:buChar char="•"/>
            </a:pPr>
            <a:r>
              <a:rPr lang="en-CA" dirty="0" smtClean="0">
                <a:solidFill>
                  <a:schemeClr val="accent6"/>
                </a:solidFill>
                <a:latin typeface="Arial" pitchFamily="34" charset="0"/>
                <a:cs typeface="Arial" pitchFamily="34" charset="0"/>
              </a:rPr>
              <a:t>Cutting </a:t>
            </a:r>
            <a:r>
              <a:rPr lang="en-CA" dirty="0">
                <a:solidFill>
                  <a:schemeClr val="accent6"/>
                </a:solidFill>
                <a:latin typeface="Arial" pitchFamily="34" charset="0"/>
                <a:cs typeface="Arial" pitchFamily="34" charset="0"/>
              </a:rPr>
              <a:t>out curved lines</a:t>
            </a:r>
          </a:p>
          <a:p>
            <a:pPr marL="285750" indent="-285750">
              <a:buFont typeface="Arial" pitchFamily="34" charset="0"/>
              <a:buChar char="•"/>
            </a:pPr>
            <a:r>
              <a:rPr lang="en-CA" dirty="0" smtClean="0">
                <a:solidFill>
                  <a:schemeClr val="accent6"/>
                </a:solidFill>
                <a:latin typeface="Arial" pitchFamily="34" charset="0"/>
                <a:cs typeface="Arial" pitchFamily="34" charset="0"/>
              </a:rPr>
              <a:t>Cutting </a:t>
            </a:r>
            <a:r>
              <a:rPr lang="en-CA" dirty="0">
                <a:solidFill>
                  <a:schemeClr val="accent6"/>
                </a:solidFill>
                <a:latin typeface="Arial" pitchFamily="34" charset="0"/>
                <a:cs typeface="Arial" pitchFamily="34" charset="0"/>
              </a:rPr>
              <a:t>out simple geometric shapes with angles and </a:t>
            </a:r>
            <a:r>
              <a:rPr lang="en-CA" dirty="0" smtClean="0">
                <a:solidFill>
                  <a:schemeClr val="accent6"/>
                </a:solidFill>
                <a:latin typeface="Arial" pitchFamily="34" charset="0"/>
                <a:cs typeface="Arial" pitchFamily="34" charset="0"/>
              </a:rPr>
              <a:t>corners</a:t>
            </a:r>
            <a:endParaRPr lang="en-CA" dirty="0">
              <a:solidFill>
                <a:schemeClr val="accent6"/>
              </a:solidFill>
              <a:latin typeface="Arial" pitchFamily="34" charset="0"/>
              <a:cs typeface="Arial" pitchFamily="34" charset="0"/>
            </a:endParaRPr>
          </a:p>
          <a:p>
            <a:pPr marL="285750" indent="-285750">
              <a:buFont typeface="Arial" pitchFamily="34" charset="0"/>
              <a:buChar char="•"/>
            </a:pPr>
            <a:r>
              <a:rPr lang="en-CA" dirty="0" smtClean="0">
                <a:solidFill>
                  <a:schemeClr val="accent6"/>
                </a:solidFill>
                <a:latin typeface="Arial" pitchFamily="34" charset="0"/>
                <a:cs typeface="Arial" pitchFamily="34" charset="0"/>
              </a:rPr>
              <a:t>Cutting </a:t>
            </a:r>
            <a:r>
              <a:rPr lang="en-CA" dirty="0">
                <a:solidFill>
                  <a:schemeClr val="accent6"/>
                </a:solidFill>
                <a:latin typeface="Arial" pitchFamily="34" charset="0"/>
                <a:cs typeface="Arial" pitchFamily="34" charset="0"/>
              </a:rPr>
              <a:t>out complex shapes</a:t>
            </a:r>
          </a:p>
        </p:txBody>
      </p:sp>
      <p:pic>
        <p:nvPicPr>
          <p:cNvPr id="2050" name="Picture 2" descr="Image result for thumbs up scis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5589" y="3542381"/>
            <a:ext cx="3080525" cy="2581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cstate="print"/>
          <a:srcRect/>
          <a:stretch>
            <a:fillRect/>
          </a:stretch>
        </p:blipFill>
        <p:spPr bwMode="auto">
          <a:xfrm>
            <a:off x="8905794" y="2470087"/>
            <a:ext cx="2880320" cy="1296144"/>
          </a:xfrm>
          <a:prstGeom prst="rect">
            <a:avLst/>
          </a:prstGeom>
          <a:noFill/>
          <a:ln w="9525">
            <a:noFill/>
            <a:miter lim="800000"/>
            <a:headEnd/>
            <a:tailEnd/>
          </a:ln>
        </p:spPr>
      </p:pic>
    </p:spTree>
    <p:extLst>
      <p:ext uri="{BB962C8B-B14F-4D97-AF65-F5344CB8AC3E}">
        <p14:creationId xmlns:p14="http://schemas.microsoft.com/office/powerpoint/2010/main" val="3023215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618" y="373589"/>
            <a:ext cx="8911687" cy="1280890"/>
          </a:xfrm>
        </p:spPr>
        <p:txBody>
          <a:bodyPr>
            <a:normAutofit/>
          </a:bodyPr>
          <a:lstStyle/>
          <a:p>
            <a:pPr algn="ctr"/>
            <a:r>
              <a:rPr lang="en-IE" b="1" dirty="0" smtClean="0">
                <a:latin typeface="Arial" pitchFamily="34" charset="0"/>
                <a:cs typeface="Arial" pitchFamily="34" charset="0"/>
              </a:rPr>
              <a:t>Improving Scissors Skills</a:t>
            </a:r>
            <a:endParaRPr lang="en-IE" b="1" dirty="0">
              <a:latin typeface="Arial" pitchFamily="34" charset="0"/>
              <a:cs typeface="Arial" pitchFamily="34" charset="0"/>
            </a:endParaRPr>
          </a:p>
        </p:txBody>
      </p:sp>
      <p:sp>
        <p:nvSpPr>
          <p:cNvPr id="3" name="Content Placeholder 2"/>
          <p:cNvSpPr>
            <a:spLocks noGrp="1"/>
          </p:cNvSpPr>
          <p:nvPr>
            <p:ph sz="half" idx="1"/>
          </p:nvPr>
        </p:nvSpPr>
        <p:spPr>
          <a:xfrm>
            <a:off x="1099658" y="1319409"/>
            <a:ext cx="4313864" cy="3777622"/>
          </a:xfrm>
          <a:solidFill>
            <a:srgbClr val="FFCC00"/>
          </a:solidFill>
          <a:ln>
            <a:solidFill>
              <a:srgbClr val="C00000"/>
            </a:solidFill>
          </a:ln>
        </p:spPr>
        <p:txBody>
          <a:bodyPr>
            <a:normAutofit lnSpcReduction="10000"/>
          </a:bodyPr>
          <a:lstStyle/>
          <a:p>
            <a:pPr marL="0" indent="0">
              <a:buNone/>
            </a:pPr>
            <a:r>
              <a:rPr lang="en-IE" b="1" u="sng" dirty="0">
                <a:solidFill>
                  <a:schemeClr val="accent6"/>
                </a:solidFill>
                <a:latin typeface="Arial" pitchFamily="34" charset="0"/>
                <a:cs typeface="Arial" pitchFamily="34" charset="0"/>
              </a:rPr>
              <a:t>Pre-cutting activities </a:t>
            </a:r>
            <a:endParaRPr lang="en-CA" u="sng" dirty="0" smtClean="0">
              <a:solidFill>
                <a:schemeClr val="accent6"/>
              </a:solidFill>
              <a:latin typeface="Arial" pitchFamily="34" charset="0"/>
              <a:cs typeface="Arial" pitchFamily="34" charset="0"/>
            </a:endParaRPr>
          </a:p>
          <a:p>
            <a:r>
              <a:rPr lang="en-CA" dirty="0" smtClean="0">
                <a:solidFill>
                  <a:schemeClr val="accent6"/>
                </a:solidFill>
                <a:latin typeface="Arial" pitchFamily="34" charset="0"/>
                <a:cs typeface="Arial" pitchFamily="34" charset="0"/>
              </a:rPr>
              <a:t>Two thumbs up position (for the paper and the scissors), crocodile hand actions</a:t>
            </a:r>
          </a:p>
          <a:p>
            <a:r>
              <a:rPr lang="en-IE" dirty="0" smtClean="0">
                <a:solidFill>
                  <a:schemeClr val="accent6"/>
                </a:solidFill>
                <a:latin typeface="Arial" pitchFamily="34" charset="0"/>
                <a:cs typeface="Arial" pitchFamily="34" charset="0"/>
              </a:rPr>
              <a:t>Using clothes pegs or tongs </a:t>
            </a:r>
            <a:r>
              <a:rPr lang="en-IE" dirty="0">
                <a:solidFill>
                  <a:schemeClr val="accent6"/>
                </a:solidFill>
                <a:latin typeface="Arial" pitchFamily="34" charset="0"/>
                <a:cs typeface="Arial" pitchFamily="34" charset="0"/>
              </a:rPr>
              <a:t>to pick up objects, move them from one place to another, &amp; release </a:t>
            </a:r>
            <a:r>
              <a:rPr lang="en-IE" dirty="0" smtClean="0">
                <a:solidFill>
                  <a:schemeClr val="accent6"/>
                </a:solidFill>
                <a:latin typeface="Arial" pitchFamily="34" charset="0"/>
                <a:cs typeface="Arial" pitchFamily="34" charset="0"/>
              </a:rPr>
              <a:t>them, e.g. Avalanche game</a:t>
            </a:r>
            <a:endParaRPr lang="en-IE" dirty="0">
              <a:solidFill>
                <a:schemeClr val="accent6"/>
              </a:solidFill>
              <a:latin typeface="Arial" pitchFamily="34" charset="0"/>
              <a:cs typeface="Arial" pitchFamily="34" charset="0"/>
            </a:endParaRPr>
          </a:p>
          <a:p>
            <a:r>
              <a:rPr lang="en-IE" dirty="0" smtClean="0">
                <a:solidFill>
                  <a:schemeClr val="accent6"/>
                </a:solidFill>
                <a:latin typeface="Arial" pitchFamily="34" charset="0"/>
                <a:cs typeface="Arial" pitchFamily="34" charset="0"/>
              </a:rPr>
              <a:t>Tearing </a:t>
            </a:r>
            <a:r>
              <a:rPr lang="en-IE" dirty="0">
                <a:solidFill>
                  <a:schemeClr val="accent6"/>
                </a:solidFill>
                <a:latin typeface="Arial" pitchFamily="34" charset="0"/>
                <a:cs typeface="Arial" pitchFamily="34" charset="0"/>
              </a:rPr>
              <a:t>paper or cardboard – a collage picture can be made from small pieces of torn paper </a:t>
            </a:r>
            <a:endParaRPr lang="en-IE" dirty="0" smtClean="0">
              <a:solidFill>
                <a:schemeClr val="accent6"/>
              </a:solidFill>
              <a:latin typeface="Arial" pitchFamily="34" charset="0"/>
              <a:cs typeface="Arial" pitchFamily="34" charset="0"/>
            </a:endParaRPr>
          </a:p>
          <a:p>
            <a:r>
              <a:rPr lang="en-IE" dirty="0" smtClean="0">
                <a:solidFill>
                  <a:schemeClr val="accent6"/>
                </a:solidFill>
                <a:latin typeface="Arial" pitchFamily="34" charset="0"/>
                <a:cs typeface="Arial" pitchFamily="34" charset="0"/>
              </a:rPr>
              <a:t>Scoop scissors </a:t>
            </a:r>
            <a:endParaRPr lang="en-IE" dirty="0">
              <a:solidFill>
                <a:schemeClr val="accent6"/>
              </a:solidFill>
              <a:latin typeface="Arial" pitchFamily="34" charset="0"/>
              <a:cs typeface="Arial" pitchFamily="34" charset="0"/>
            </a:endParaRPr>
          </a:p>
        </p:txBody>
      </p:sp>
      <p:sp>
        <p:nvSpPr>
          <p:cNvPr id="4" name="Content Placeholder 3"/>
          <p:cNvSpPr>
            <a:spLocks noGrp="1"/>
          </p:cNvSpPr>
          <p:nvPr>
            <p:ph sz="half" idx="2"/>
          </p:nvPr>
        </p:nvSpPr>
        <p:spPr>
          <a:xfrm>
            <a:off x="5925617" y="1320924"/>
            <a:ext cx="6049265" cy="3877377"/>
          </a:xfrm>
          <a:solidFill>
            <a:srgbClr val="92D050"/>
          </a:solidFill>
          <a:ln>
            <a:solidFill>
              <a:srgbClr val="00B050"/>
            </a:solidFill>
          </a:ln>
        </p:spPr>
        <p:txBody>
          <a:bodyPr>
            <a:normAutofit lnSpcReduction="10000"/>
          </a:bodyPr>
          <a:lstStyle/>
          <a:p>
            <a:pPr marL="0" indent="0">
              <a:buNone/>
            </a:pPr>
            <a:r>
              <a:rPr lang="en-IE" b="1" u="sng" dirty="0" smtClean="0">
                <a:solidFill>
                  <a:schemeClr val="accent6"/>
                </a:solidFill>
                <a:latin typeface="Arial" pitchFamily="34" charset="0"/>
                <a:cs typeface="Arial" pitchFamily="34" charset="0"/>
              </a:rPr>
              <a:t>Adapting scissors activities</a:t>
            </a:r>
          </a:p>
          <a:p>
            <a:r>
              <a:rPr lang="en-IE" dirty="0" smtClean="0">
                <a:solidFill>
                  <a:schemeClr val="accent6"/>
                </a:solidFill>
                <a:latin typeface="Arial" pitchFamily="34" charset="0"/>
                <a:cs typeface="Arial" pitchFamily="34" charset="0"/>
              </a:rPr>
              <a:t>Try different </a:t>
            </a:r>
            <a:r>
              <a:rPr lang="en-IE" dirty="0">
                <a:solidFill>
                  <a:schemeClr val="accent6"/>
                </a:solidFill>
                <a:latin typeface="Arial" pitchFamily="34" charset="0"/>
                <a:cs typeface="Arial" pitchFamily="34" charset="0"/>
              </a:rPr>
              <a:t>types of scissors</a:t>
            </a:r>
          </a:p>
          <a:p>
            <a:r>
              <a:rPr lang="en-IE" dirty="0">
                <a:solidFill>
                  <a:schemeClr val="accent6"/>
                </a:solidFill>
                <a:latin typeface="Arial" pitchFamily="34" charset="0"/>
                <a:cs typeface="Arial" pitchFamily="34" charset="0"/>
              </a:rPr>
              <a:t>Put mark on all scissors (</a:t>
            </a:r>
            <a:r>
              <a:rPr lang="en-IE" dirty="0" err="1">
                <a:solidFill>
                  <a:schemeClr val="accent6"/>
                </a:solidFill>
                <a:latin typeface="Arial" pitchFamily="34" charset="0"/>
                <a:cs typeface="Arial" pitchFamily="34" charset="0"/>
              </a:rPr>
              <a:t>eg</a:t>
            </a:r>
            <a:r>
              <a:rPr lang="en-IE" dirty="0">
                <a:solidFill>
                  <a:schemeClr val="accent6"/>
                </a:solidFill>
                <a:latin typeface="Arial" pitchFamily="34" charset="0"/>
                <a:cs typeface="Arial" pitchFamily="34" charset="0"/>
              </a:rPr>
              <a:t> nail polish) to show where thumb goes</a:t>
            </a:r>
          </a:p>
          <a:p>
            <a:r>
              <a:rPr lang="en-IE" dirty="0" smtClean="0">
                <a:solidFill>
                  <a:schemeClr val="accent6"/>
                </a:solidFill>
                <a:latin typeface="Arial" pitchFamily="34" charset="0"/>
                <a:cs typeface="Arial" pitchFamily="34" charset="0"/>
              </a:rPr>
              <a:t>Practice </a:t>
            </a:r>
            <a:r>
              <a:rPr lang="en-IE" dirty="0">
                <a:solidFill>
                  <a:schemeClr val="accent6"/>
                </a:solidFill>
                <a:latin typeface="Arial" pitchFamily="34" charset="0"/>
                <a:cs typeface="Arial" pitchFamily="34" charset="0"/>
              </a:rPr>
              <a:t>cutting other materials e.g. </a:t>
            </a:r>
            <a:r>
              <a:rPr lang="en-IE" dirty="0" err="1" smtClean="0">
                <a:solidFill>
                  <a:schemeClr val="accent6"/>
                </a:solidFill>
                <a:latin typeface="Arial" pitchFamily="34" charset="0"/>
                <a:cs typeface="Arial" pitchFamily="34" charset="0"/>
              </a:rPr>
              <a:t>playdough</a:t>
            </a:r>
            <a:r>
              <a:rPr lang="en-IE" dirty="0" smtClean="0">
                <a:solidFill>
                  <a:schemeClr val="accent6"/>
                </a:solidFill>
                <a:latin typeface="Arial" pitchFamily="34" charset="0"/>
                <a:cs typeface="Arial" pitchFamily="34" charset="0"/>
              </a:rPr>
              <a:t>, straws </a:t>
            </a:r>
            <a:endParaRPr lang="en-IE" dirty="0">
              <a:solidFill>
                <a:schemeClr val="accent6"/>
              </a:solidFill>
              <a:latin typeface="Arial" pitchFamily="34" charset="0"/>
              <a:cs typeface="Arial" pitchFamily="34" charset="0"/>
            </a:endParaRPr>
          </a:p>
          <a:p>
            <a:r>
              <a:rPr lang="en-IE" dirty="0" smtClean="0">
                <a:solidFill>
                  <a:schemeClr val="accent6"/>
                </a:solidFill>
                <a:latin typeface="Arial" pitchFamily="34" charset="0"/>
                <a:cs typeface="Arial" pitchFamily="34" charset="0"/>
              </a:rPr>
              <a:t>What </a:t>
            </a:r>
            <a:r>
              <a:rPr lang="en-IE" dirty="0">
                <a:solidFill>
                  <a:schemeClr val="accent6"/>
                </a:solidFill>
                <a:latin typeface="Arial" pitchFamily="34" charset="0"/>
                <a:cs typeface="Arial" pitchFamily="34" charset="0"/>
              </a:rPr>
              <a:t>is being cut? </a:t>
            </a:r>
            <a:r>
              <a:rPr lang="en-IE" dirty="0" smtClean="0">
                <a:solidFill>
                  <a:schemeClr val="accent6"/>
                </a:solidFill>
                <a:latin typeface="Arial" pitchFamily="34" charset="0"/>
                <a:cs typeface="Arial" pitchFamily="34" charset="0"/>
              </a:rPr>
              <a:t>Use thicker/smaller </a:t>
            </a:r>
            <a:r>
              <a:rPr lang="en-IE" dirty="0">
                <a:solidFill>
                  <a:schemeClr val="accent6"/>
                </a:solidFill>
                <a:latin typeface="Arial" pitchFamily="34" charset="0"/>
                <a:cs typeface="Arial" pitchFamily="34" charset="0"/>
              </a:rPr>
              <a:t>pieces of </a:t>
            </a:r>
            <a:r>
              <a:rPr lang="en-IE" dirty="0" smtClean="0">
                <a:solidFill>
                  <a:schemeClr val="accent6"/>
                </a:solidFill>
                <a:latin typeface="Arial" pitchFamily="34" charset="0"/>
                <a:cs typeface="Arial" pitchFamily="34" charset="0"/>
              </a:rPr>
              <a:t>paper</a:t>
            </a:r>
            <a:endParaRPr lang="en-IE" dirty="0">
              <a:solidFill>
                <a:schemeClr val="accent6"/>
              </a:solidFill>
              <a:latin typeface="Arial" pitchFamily="34" charset="0"/>
              <a:cs typeface="Arial" pitchFamily="34" charset="0"/>
            </a:endParaRPr>
          </a:p>
          <a:p>
            <a:r>
              <a:rPr lang="en-IE" dirty="0">
                <a:solidFill>
                  <a:schemeClr val="accent6"/>
                </a:solidFill>
                <a:latin typeface="Arial" pitchFamily="34" charset="0"/>
                <a:cs typeface="Arial" pitchFamily="34" charset="0"/>
              </a:rPr>
              <a:t>Simplify the task by drawing a simple square or circle around it to cut</a:t>
            </a:r>
          </a:p>
          <a:p>
            <a:r>
              <a:rPr lang="en-IE" dirty="0">
                <a:solidFill>
                  <a:schemeClr val="accent6"/>
                </a:solidFill>
                <a:latin typeface="Arial" pitchFamily="34" charset="0"/>
                <a:cs typeface="Arial" pitchFamily="34" charset="0"/>
              </a:rPr>
              <a:t>Make lines thicker and gradually narrow </a:t>
            </a:r>
            <a:endParaRPr lang="en-IE" dirty="0" smtClean="0">
              <a:solidFill>
                <a:schemeClr val="accent6"/>
              </a:solidFill>
              <a:latin typeface="Arial" pitchFamily="34" charset="0"/>
              <a:cs typeface="Arial" pitchFamily="34" charset="0"/>
            </a:endParaRPr>
          </a:p>
          <a:p>
            <a:r>
              <a:rPr lang="en-IE" dirty="0" smtClean="0">
                <a:solidFill>
                  <a:schemeClr val="accent6"/>
                </a:solidFill>
                <a:latin typeface="Arial" pitchFamily="34" charset="0"/>
                <a:cs typeface="Arial" pitchFamily="34" charset="0"/>
              </a:rPr>
              <a:t>Use </a:t>
            </a:r>
            <a:r>
              <a:rPr lang="en-IE" dirty="0">
                <a:solidFill>
                  <a:schemeClr val="accent6"/>
                </a:solidFill>
                <a:latin typeface="Arial" pitchFamily="34" charset="0"/>
                <a:cs typeface="Arial" pitchFamily="34" charset="0"/>
              </a:rPr>
              <a:t>of stickers, dots or hole punches to cue turning </a:t>
            </a:r>
            <a:r>
              <a:rPr lang="en-IE" dirty="0" smtClean="0">
                <a:solidFill>
                  <a:schemeClr val="accent6"/>
                </a:solidFill>
                <a:latin typeface="Arial" pitchFamily="34" charset="0"/>
                <a:cs typeface="Arial" pitchFamily="34" charset="0"/>
              </a:rPr>
              <a:t>corners</a:t>
            </a:r>
            <a:endParaRPr lang="en-IE" dirty="0">
              <a:solidFill>
                <a:schemeClr val="accent6"/>
              </a:solidFill>
              <a:latin typeface="Arial" pitchFamily="34" charset="0"/>
              <a:cs typeface="Arial" pitchFamily="34" charset="0"/>
            </a:endParaRPr>
          </a:p>
        </p:txBody>
      </p:sp>
      <p:pic>
        <p:nvPicPr>
          <p:cNvPr id="1026" name="Picture 2" descr="Image result for scoop scisso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295" y="5484083"/>
            <a:ext cx="1337654" cy="13376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pring scis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593" y="5231933"/>
            <a:ext cx="1676171" cy="167617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spring scissors"/>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9" name="Picture 8" descr="Image result for spring scissors"/>
          <p:cNvPicPr/>
          <p:nvPr/>
        </p:nvPicPr>
        <p:blipFill>
          <a:blip r:embed="rId5">
            <a:extLst>
              <a:ext uri="{28A0092B-C50C-407E-A947-70E740481C1C}">
                <a14:useLocalDpi xmlns:a14="http://schemas.microsoft.com/office/drawing/2010/main" val="0"/>
              </a:ext>
            </a:extLst>
          </a:blip>
          <a:srcRect/>
          <a:stretch>
            <a:fillRect/>
          </a:stretch>
        </p:blipFill>
        <p:spPr bwMode="auto">
          <a:xfrm>
            <a:off x="2855477" y="5144251"/>
            <a:ext cx="1971675" cy="2324100"/>
          </a:xfrm>
          <a:prstGeom prst="rect">
            <a:avLst/>
          </a:prstGeom>
          <a:noFill/>
          <a:ln>
            <a:noFill/>
          </a:ln>
        </p:spPr>
      </p:pic>
    </p:spTree>
    <p:extLst>
      <p:ext uri="{BB962C8B-B14F-4D97-AF65-F5344CB8AC3E}">
        <p14:creationId xmlns:p14="http://schemas.microsoft.com/office/powerpoint/2010/main" val="295795787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Arial" pitchFamily="34" charset="0"/>
                <a:cs typeface="Arial" pitchFamily="34" charset="0"/>
              </a:rPr>
              <a:t>Thank you for listening!</a:t>
            </a:r>
            <a:endParaRPr lang="en-IE" b="1" dirty="0">
              <a:latin typeface="Arial" pitchFamily="34" charset="0"/>
              <a:cs typeface="Arial" pitchFamily="34" charset="0"/>
            </a:endParaRPr>
          </a:p>
        </p:txBody>
      </p:sp>
      <p:pic>
        <p:nvPicPr>
          <p:cNvPr id="4" name="Picture 2" descr="Image result for kids question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49882" y="1752600"/>
            <a:ext cx="4689063"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2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a:latin typeface="Arial" pitchFamily="34" charset="0"/>
                <a:cs typeface="Arial" pitchFamily="34" charset="0"/>
              </a:rPr>
              <a:t>What do t</a:t>
            </a:r>
            <a:r>
              <a:rPr lang="en-IE" b="1" dirty="0" smtClean="0">
                <a:latin typeface="Arial" pitchFamily="34" charset="0"/>
                <a:cs typeface="Arial" pitchFamily="34" charset="0"/>
              </a:rPr>
              <a:t>hese activities have </a:t>
            </a:r>
            <a:r>
              <a:rPr lang="en-IE" b="1" dirty="0">
                <a:latin typeface="Arial" pitchFamily="34" charset="0"/>
                <a:cs typeface="Arial" pitchFamily="34" charset="0"/>
              </a:rPr>
              <a:t>in </a:t>
            </a:r>
            <a:r>
              <a:rPr lang="en-IE" b="1" dirty="0" smtClean="0">
                <a:latin typeface="Arial" pitchFamily="34" charset="0"/>
                <a:cs typeface="Arial" pitchFamily="34" charset="0"/>
              </a:rPr>
              <a:t>common</a:t>
            </a:r>
            <a:r>
              <a:rPr lang="en-IE" b="1" dirty="0">
                <a:latin typeface="Arial" pitchFamily="34" charset="0"/>
                <a:cs typeface="Arial" pitchFamily="34" charset="0"/>
              </a:rPr>
              <a:t>?</a:t>
            </a:r>
            <a:endParaRPr lang="en-IE" dirty="0"/>
          </a:p>
        </p:txBody>
      </p:sp>
      <p:sp>
        <p:nvSpPr>
          <p:cNvPr id="4" name="Footer Placeholder 3"/>
          <p:cNvSpPr>
            <a:spLocks noGrp="1"/>
          </p:cNvSpPr>
          <p:nvPr>
            <p:ph type="ftr" sz="quarter" idx="11"/>
          </p:nvPr>
        </p:nvSpPr>
        <p:spPr/>
        <p:txBody>
          <a:bodyPr/>
          <a:lstStyle/>
          <a:p>
            <a:r>
              <a:rPr lang="en-US" altLang="en-US" i="1" smtClean="0">
                <a:solidFill>
                  <a:srgbClr val="1D5D43"/>
                </a:solidFill>
                <a:ea typeface="Calibri" panose="020F0502020204030204" pitchFamily="34" charset="0"/>
                <a:cs typeface="Times New Roman" panose="02020603050405020304" pitchFamily="18" charset="0"/>
              </a:rPr>
              <a:t>Tionscadal Léirithe um Theiripe ar Scoil agus Tacaíocht na Luathbhlianta     </a:t>
            </a:r>
            <a:endParaRPr lang="en-US" altLang="en-US" sz="1600" smtClean="0">
              <a:latin typeface="Arial" panose="020B0604020202020204" pitchFamily="34" charset="0"/>
            </a:endParaRPr>
          </a:p>
          <a:p>
            <a:r>
              <a:rPr lang="en-IE" b="1" smtClean="0">
                <a:solidFill>
                  <a:schemeClr val="accent2">
                    <a:lumMod val="75000"/>
                  </a:schemeClr>
                </a:solidFill>
              </a:rPr>
              <a:t>Demonstration Project on In-school and Early Years Therapy Support</a:t>
            </a:r>
            <a:endParaRPr lang="en-US" b="1" dirty="0">
              <a:solidFill>
                <a:schemeClr val="accent2">
                  <a:lumMod val="75000"/>
                </a:schemeClr>
              </a:solidFill>
            </a:endParaRPr>
          </a:p>
        </p:txBody>
      </p:sp>
      <p:pic>
        <p:nvPicPr>
          <p:cNvPr id="5" name="Picture 5" descr="E:\_Objectives\Gross &amp; Fine Motor pres\Images\playdoh.jpg"/>
          <p:cNvPicPr>
            <a:picLocks noChangeAspect="1" noChangeArrowheads="1"/>
          </p:cNvPicPr>
          <p:nvPr/>
        </p:nvPicPr>
        <p:blipFill>
          <a:blip r:embed="rId2" cstate="print"/>
          <a:srcRect/>
          <a:stretch>
            <a:fillRect/>
          </a:stretch>
        </p:blipFill>
        <p:spPr bwMode="auto">
          <a:xfrm>
            <a:off x="1047280" y="2132480"/>
            <a:ext cx="2499423" cy="1515826"/>
          </a:xfrm>
          <a:prstGeom prst="rect">
            <a:avLst/>
          </a:prstGeom>
          <a:noFill/>
          <a:ln w="9525">
            <a:noFill/>
            <a:miter lim="800000"/>
            <a:headEnd/>
            <a:tailEnd/>
          </a:ln>
        </p:spPr>
      </p:pic>
      <p:pic>
        <p:nvPicPr>
          <p:cNvPr id="6" name="Picture 4" descr="E:\_Objectives\Gross &amp; Fine Motor pres\Images\writing1.jpg"/>
          <p:cNvPicPr>
            <a:picLocks noChangeAspect="1" noChangeArrowheads="1"/>
          </p:cNvPicPr>
          <p:nvPr/>
        </p:nvPicPr>
        <p:blipFill>
          <a:blip r:embed="rId3" cstate="print"/>
          <a:srcRect/>
          <a:stretch>
            <a:fillRect/>
          </a:stretch>
        </p:blipFill>
        <p:spPr bwMode="auto">
          <a:xfrm>
            <a:off x="6199942" y="4139059"/>
            <a:ext cx="2827867" cy="1554163"/>
          </a:xfrm>
          <a:prstGeom prst="rect">
            <a:avLst/>
          </a:prstGeom>
          <a:noFill/>
          <a:ln w="9525">
            <a:noFill/>
            <a:miter lim="800000"/>
            <a:headEnd/>
            <a:tailEnd/>
          </a:ln>
        </p:spPr>
      </p:pic>
      <p:pic>
        <p:nvPicPr>
          <p:cNvPr id="7" name="Picture 13" descr="E:\_Objectives\Gross &amp; Fine Motor pres\Images\cutlery.jpg"/>
          <p:cNvPicPr>
            <a:picLocks noChangeAspect="1" noChangeArrowheads="1"/>
          </p:cNvPicPr>
          <p:nvPr/>
        </p:nvPicPr>
        <p:blipFill>
          <a:blip r:embed="rId4" cstate="print"/>
          <a:srcRect/>
          <a:stretch>
            <a:fillRect/>
          </a:stretch>
        </p:blipFill>
        <p:spPr bwMode="auto">
          <a:xfrm>
            <a:off x="9260089" y="1692236"/>
            <a:ext cx="2503456" cy="1406382"/>
          </a:xfrm>
          <a:prstGeom prst="rect">
            <a:avLst/>
          </a:prstGeom>
          <a:noFill/>
          <a:ln w="9525">
            <a:noFill/>
            <a:miter lim="800000"/>
            <a:headEnd/>
            <a:tailEnd/>
          </a:ln>
        </p:spPr>
      </p:pic>
      <p:pic>
        <p:nvPicPr>
          <p:cNvPr id="8" name="Picture 11" descr="E:\_Objectives\Gross &amp; Fine Motor pres\Images\scissors1.jpg"/>
          <p:cNvPicPr>
            <a:picLocks noChangeAspect="1" noChangeArrowheads="1"/>
          </p:cNvPicPr>
          <p:nvPr/>
        </p:nvPicPr>
        <p:blipFill>
          <a:blip r:embed="rId5" cstate="print"/>
          <a:srcRect/>
          <a:stretch>
            <a:fillRect/>
          </a:stretch>
        </p:blipFill>
        <p:spPr bwMode="auto">
          <a:xfrm>
            <a:off x="527381" y="4224273"/>
            <a:ext cx="2133600" cy="1295400"/>
          </a:xfrm>
          <a:prstGeom prst="rect">
            <a:avLst/>
          </a:prstGeom>
          <a:noFill/>
          <a:ln w="9525">
            <a:noFill/>
            <a:miter lim="800000"/>
            <a:headEnd/>
            <a:tailEnd/>
          </a:ln>
        </p:spPr>
      </p:pic>
      <p:pic>
        <p:nvPicPr>
          <p:cNvPr id="9" name="Picture 8" descr="E:\_Objectives\Gross &amp; Fine Motor pres\Images\zipping coat.jpg"/>
          <p:cNvPicPr>
            <a:picLocks noChangeAspect="1" noChangeArrowheads="1"/>
          </p:cNvPicPr>
          <p:nvPr/>
        </p:nvPicPr>
        <p:blipFill>
          <a:blip r:embed="rId6" cstate="print"/>
          <a:srcRect/>
          <a:stretch>
            <a:fillRect/>
          </a:stretch>
        </p:blipFill>
        <p:spPr bwMode="auto">
          <a:xfrm>
            <a:off x="3976210" y="1955853"/>
            <a:ext cx="1655233" cy="1655762"/>
          </a:xfrm>
          <a:prstGeom prst="rect">
            <a:avLst/>
          </a:prstGeom>
          <a:noFill/>
          <a:ln w="9525">
            <a:noFill/>
            <a:miter lim="800000"/>
            <a:headEnd/>
            <a:tailEnd/>
          </a:ln>
        </p:spPr>
      </p:pic>
      <p:pic>
        <p:nvPicPr>
          <p:cNvPr id="10" name="Picture 6" descr="E:\_Objectives\Gross &amp; Fine Motor pres\Images\beading.jpg"/>
          <p:cNvPicPr>
            <a:picLocks noChangeAspect="1" noChangeArrowheads="1"/>
          </p:cNvPicPr>
          <p:nvPr/>
        </p:nvPicPr>
        <p:blipFill>
          <a:blip r:embed="rId7" cstate="print"/>
          <a:srcRect/>
          <a:stretch>
            <a:fillRect/>
          </a:stretch>
        </p:blipFill>
        <p:spPr bwMode="auto">
          <a:xfrm>
            <a:off x="9630254" y="4128817"/>
            <a:ext cx="2171700" cy="1058863"/>
          </a:xfrm>
          <a:prstGeom prst="rect">
            <a:avLst/>
          </a:prstGeom>
          <a:noFill/>
          <a:ln w="9525">
            <a:noFill/>
            <a:miter lim="800000"/>
            <a:headEnd/>
            <a:tailEnd/>
          </a:ln>
        </p:spPr>
      </p:pic>
      <p:pic>
        <p:nvPicPr>
          <p:cNvPr id="11" name="Picture 10" descr="E:\_Objectives\Gross &amp; Fine Motor pres\Images\shoe laces.png"/>
          <p:cNvPicPr>
            <a:picLocks noChangeAspect="1" noChangeArrowheads="1"/>
          </p:cNvPicPr>
          <p:nvPr/>
        </p:nvPicPr>
        <p:blipFill>
          <a:blip r:embed="rId8" cstate="print"/>
          <a:srcRect/>
          <a:stretch>
            <a:fillRect/>
          </a:stretch>
        </p:blipFill>
        <p:spPr bwMode="auto">
          <a:xfrm>
            <a:off x="3370844" y="4267647"/>
            <a:ext cx="2865967" cy="1425575"/>
          </a:xfrm>
          <a:prstGeom prst="rect">
            <a:avLst/>
          </a:prstGeom>
          <a:noFill/>
          <a:ln w="9525">
            <a:noFill/>
            <a:miter lim="800000"/>
            <a:headEnd/>
            <a:tailEnd/>
          </a:ln>
        </p:spPr>
      </p:pic>
      <p:pic>
        <p:nvPicPr>
          <p:cNvPr id="12" name="Picture 12" descr="E:\_Objectives\Gross &amp; Fine Motor pres\Images\jigsaw2.jpg"/>
          <p:cNvPicPr>
            <a:picLocks noChangeAspect="1" noChangeArrowheads="1"/>
          </p:cNvPicPr>
          <p:nvPr/>
        </p:nvPicPr>
        <p:blipFill>
          <a:blip r:embed="rId9" cstate="print"/>
          <a:srcRect/>
          <a:stretch>
            <a:fillRect/>
          </a:stretch>
        </p:blipFill>
        <p:spPr bwMode="auto">
          <a:xfrm>
            <a:off x="6199942" y="2026704"/>
            <a:ext cx="2315633" cy="1736725"/>
          </a:xfrm>
          <a:prstGeom prst="rect">
            <a:avLst/>
          </a:prstGeom>
          <a:noFill/>
          <a:ln w="9525">
            <a:noFill/>
            <a:miter lim="800000"/>
            <a:headEnd/>
            <a:tailEnd/>
          </a:ln>
        </p:spPr>
      </p:pic>
    </p:spTree>
    <p:extLst>
      <p:ext uri="{BB962C8B-B14F-4D97-AF65-F5344CB8AC3E}">
        <p14:creationId xmlns:p14="http://schemas.microsoft.com/office/powerpoint/2010/main" val="24768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latin typeface="Arial" pitchFamily="34" charset="0"/>
                <a:cs typeface="Arial" pitchFamily="34" charset="0"/>
              </a:rPr>
              <a:t>Importance of Fine </a:t>
            </a:r>
            <a:r>
              <a:rPr lang="en-IE" b="1" dirty="0">
                <a:latin typeface="Arial" pitchFamily="34" charset="0"/>
                <a:cs typeface="Arial" pitchFamily="34" charset="0"/>
              </a:rPr>
              <a:t>M</a:t>
            </a:r>
            <a:r>
              <a:rPr lang="en-IE" b="1" dirty="0" smtClean="0">
                <a:latin typeface="Arial" pitchFamily="34" charset="0"/>
                <a:cs typeface="Arial" pitchFamily="34" charset="0"/>
              </a:rPr>
              <a:t>otor </a:t>
            </a:r>
            <a:r>
              <a:rPr lang="en-IE" b="1" dirty="0">
                <a:latin typeface="Arial" pitchFamily="34" charset="0"/>
                <a:cs typeface="Arial" pitchFamily="34" charset="0"/>
              </a:rPr>
              <a:t>S</a:t>
            </a:r>
            <a:r>
              <a:rPr lang="en-IE" b="1" dirty="0" smtClean="0">
                <a:latin typeface="Arial" pitchFamily="34" charset="0"/>
                <a:cs typeface="Arial" pitchFamily="34" charset="0"/>
              </a:rPr>
              <a:t>kills</a:t>
            </a:r>
            <a:r>
              <a:rPr lang="en-IE" dirty="0" smtClean="0"/>
              <a:t/>
            </a:r>
            <a:br>
              <a:rPr lang="en-IE" dirty="0" smtClean="0"/>
            </a:br>
            <a:endParaRPr lang="en-IE" dirty="0"/>
          </a:p>
        </p:txBody>
      </p:sp>
      <p:sp>
        <p:nvSpPr>
          <p:cNvPr id="3" name="Content Placeholder 2"/>
          <p:cNvSpPr>
            <a:spLocks noGrp="1"/>
          </p:cNvSpPr>
          <p:nvPr>
            <p:ph idx="1"/>
          </p:nvPr>
        </p:nvSpPr>
        <p:spPr>
          <a:xfrm>
            <a:off x="1065215" y="1419369"/>
            <a:ext cx="10058400" cy="4562333"/>
          </a:xfrm>
        </p:spPr>
        <p:txBody>
          <a:bodyPr>
            <a:normAutofit/>
          </a:bodyPr>
          <a:lstStyle/>
          <a:p>
            <a:pPr algn="just">
              <a:buNone/>
            </a:pPr>
            <a:endParaRPr lang="en-IE" i="1" dirty="0" smtClean="0">
              <a:latin typeface="Arial" pitchFamily="34" charset="0"/>
              <a:cs typeface="Arial" pitchFamily="34" charset="0"/>
            </a:endParaRPr>
          </a:p>
          <a:p>
            <a:pPr algn="just">
              <a:buNone/>
            </a:pPr>
            <a:endParaRPr lang="en-IE" i="1" dirty="0">
              <a:latin typeface="Arial" pitchFamily="34" charset="0"/>
              <a:cs typeface="Arial" pitchFamily="34" charset="0"/>
            </a:endParaRPr>
          </a:p>
          <a:p>
            <a:pPr algn="just">
              <a:buNone/>
            </a:pPr>
            <a:r>
              <a:rPr lang="en-IE" i="1" dirty="0" smtClean="0">
                <a:latin typeface="Arial" pitchFamily="34" charset="0"/>
                <a:cs typeface="Arial" pitchFamily="34" charset="0"/>
              </a:rPr>
              <a:t>The </a:t>
            </a:r>
            <a:r>
              <a:rPr lang="en-IE" i="1" dirty="0">
                <a:latin typeface="Arial" pitchFamily="34" charset="0"/>
                <a:cs typeface="Arial" pitchFamily="34" charset="0"/>
              </a:rPr>
              <a:t>ability to control </a:t>
            </a:r>
            <a:r>
              <a:rPr lang="en-IE" i="1" dirty="0" smtClean="0">
                <a:latin typeface="Arial" pitchFamily="34" charset="0"/>
                <a:cs typeface="Arial" pitchFamily="34" charset="0"/>
              </a:rPr>
              <a:t>and coordinate the small muscles in the hand for precise movements. </a:t>
            </a:r>
          </a:p>
          <a:p>
            <a:pPr algn="just">
              <a:buNone/>
            </a:pPr>
            <a:endParaRPr lang="en-IE" i="1" dirty="0">
              <a:latin typeface="Arial" pitchFamily="34" charset="0"/>
              <a:cs typeface="Arial" pitchFamily="34" charset="0"/>
            </a:endParaRPr>
          </a:p>
          <a:p>
            <a:r>
              <a:rPr lang="en-IE" dirty="0" smtClean="0">
                <a:latin typeface="Arial" pitchFamily="34" charset="0"/>
                <a:cs typeface="Arial" pitchFamily="34" charset="0"/>
              </a:rPr>
              <a:t>Essential for performing everyday skills as well academic skills. </a:t>
            </a:r>
          </a:p>
          <a:p>
            <a:r>
              <a:rPr lang="en-IE" dirty="0" smtClean="0">
                <a:latin typeface="Arial" pitchFamily="34" charset="0"/>
                <a:cs typeface="Arial" pitchFamily="34" charset="0"/>
              </a:rPr>
              <a:t>Facilitate independence, </a:t>
            </a:r>
            <a:r>
              <a:rPr lang="en-IE" dirty="0" err="1" smtClean="0">
                <a:latin typeface="Arial" pitchFamily="34" charset="0"/>
                <a:cs typeface="Arial" pitchFamily="34" charset="0"/>
              </a:rPr>
              <a:t>eg</a:t>
            </a:r>
            <a:r>
              <a:rPr lang="en-IE" dirty="0" smtClean="0">
                <a:latin typeface="Arial" pitchFamily="34" charset="0"/>
                <a:cs typeface="Arial" pitchFamily="34" charset="0"/>
              </a:rPr>
              <a:t> dressing, feeding, toileting. </a:t>
            </a:r>
          </a:p>
          <a:p>
            <a:r>
              <a:rPr lang="en-IE" dirty="0" smtClean="0">
                <a:latin typeface="Arial" pitchFamily="34" charset="0"/>
                <a:cs typeface="Arial" pitchFamily="34" charset="0"/>
              </a:rPr>
              <a:t>Difficulties can lead to frustration, avoidance of activities, decreased self esteem, difficulty with school and play tasks. </a:t>
            </a:r>
          </a:p>
        </p:txBody>
      </p:sp>
      <p:sp>
        <p:nvSpPr>
          <p:cNvPr id="47106" name="AutoShape 2" descr="Image result for fine motor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
        <p:nvSpPr>
          <p:cNvPr id="47108" name="AutoShape 4" descr="Image result for fine motor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47110" name="Picture 6" descr="Image result for fine motor skills"/>
          <p:cNvPicPr>
            <a:picLocks noChangeAspect="1" noChangeArrowheads="1"/>
          </p:cNvPicPr>
          <p:nvPr/>
        </p:nvPicPr>
        <p:blipFill>
          <a:blip r:embed="rId3" cstate="print"/>
          <a:srcRect/>
          <a:stretch>
            <a:fillRect/>
          </a:stretch>
        </p:blipFill>
        <p:spPr bwMode="auto">
          <a:xfrm>
            <a:off x="7824192" y="5020707"/>
            <a:ext cx="2079008" cy="1377343"/>
          </a:xfrm>
          <a:prstGeom prst="rect">
            <a:avLst/>
          </a:prstGeom>
          <a:noFill/>
        </p:spPr>
      </p:pic>
    </p:spTree>
    <p:extLst>
      <p:ext uri="{BB962C8B-B14F-4D97-AF65-F5344CB8AC3E}">
        <p14:creationId xmlns:p14="http://schemas.microsoft.com/office/powerpoint/2010/main" val="182292275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417" y="476250"/>
            <a:ext cx="9956800" cy="654050"/>
          </a:xfrm>
        </p:spPr>
        <p:txBody>
          <a:bodyPr>
            <a:noAutofit/>
          </a:bodyPr>
          <a:lstStyle/>
          <a:p>
            <a:pPr algn="ctr" eaLnBrk="1" hangingPunct="1">
              <a:defRPr/>
            </a:pPr>
            <a:r>
              <a:rPr lang="en-IE" b="1" dirty="0" smtClean="0">
                <a:latin typeface="Arial" pitchFamily="34" charset="0"/>
                <a:cs typeface="Arial" pitchFamily="34" charset="0"/>
              </a:rPr>
              <a:t>Postural Control</a:t>
            </a:r>
            <a:br>
              <a:rPr lang="en-IE" b="1" dirty="0" smtClean="0">
                <a:latin typeface="Arial" pitchFamily="34" charset="0"/>
                <a:cs typeface="Arial" pitchFamily="34" charset="0"/>
              </a:rPr>
            </a:br>
            <a:endParaRPr lang="en-IE" b="1" dirty="0">
              <a:latin typeface="Arial" pitchFamily="34" charset="0"/>
              <a:cs typeface="Arial" pitchFamily="34" charset="0"/>
            </a:endParaRPr>
          </a:p>
        </p:txBody>
      </p:sp>
      <p:sp>
        <p:nvSpPr>
          <p:cNvPr id="75779" name="Content Placeholder 2"/>
          <p:cNvSpPr>
            <a:spLocks noGrp="1"/>
          </p:cNvSpPr>
          <p:nvPr>
            <p:ph sz="quarter" idx="4294967295"/>
          </p:nvPr>
        </p:nvSpPr>
        <p:spPr>
          <a:xfrm>
            <a:off x="609600" y="1341438"/>
            <a:ext cx="9956800" cy="5132387"/>
          </a:xfrm>
        </p:spPr>
        <p:txBody>
          <a:bodyPr/>
          <a:lstStyle/>
          <a:p>
            <a:pPr algn="just" eaLnBrk="1" hangingPunct="1">
              <a:buFont typeface="Wingdings" pitchFamily="2" charset="2"/>
              <a:buNone/>
            </a:pPr>
            <a:r>
              <a:rPr lang="en-IE" dirty="0" smtClean="0">
                <a:latin typeface="Comic Sans MS" pitchFamily="66" charset="0"/>
              </a:rPr>
              <a:t>	</a:t>
            </a:r>
          </a:p>
          <a:p>
            <a:pPr algn="just"/>
            <a:r>
              <a:rPr lang="en-IE" dirty="0" smtClean="0">
                <a:latin typeface="Arial" pitchFamily="34" charset="0"/>
                <a:cs typeface="Arial" pitchFamily="34" charset="0"/>
              </a:rPr>
              <a:t>A good seated position helps the child to be stable, to concentrate and to use their hands effectively.</a:t>
            </a:r>
          </a:p>
          <a:p>
            <a:pPr algn="just" eaLnBrk="1" hangingPunct="1">
              <a:buFont typeface="Wingdings" pitchFamily="2" charset="2"/>
              <a:buNone/>
            </a:pPr>
            <a:endParaRPr lang="en-IE" dirty="0" smtClean="0">
              <a:latin typeface="Arial" pitchFamily="34" charset="0"/>
              <a:cs typeface="Arial" pitchFamily="34" charset="0"/>
            </a:endParaRPr>
          </a:p>
          <a:p>
            <a:pPr algn="just" eaLnBrk="1" hangingPunct="1">
              <a:buFont typeface="Wingdings" pitchFamily="2" charset="2"/>
              <a:buNone/>
            </a:pPr>
            <a:endParaRPr lang="en-IE" dirty="0" smtClean="0">
              <a:latin typeface="Arial" pitchFamily="34" charset="0"/>
              <a:cs typeface="Arial" pitchFamily="34" charset="0"/>
            </a:endParaRPr>
          </a:p>
        </p:txBody>
      </p:sp>
      <p:sp>
        <p:nvSpPr>
          <p:cNvPr id="3" name="TextBox 2"/>
          <p:cNvSpPr txBox="1"/>
          <p:nvPr/>
        </p:nvSpPr>
        <p:spPr>
          <a:xfrm>
            <a:off x="526094" y="3503030"/>
            <a:ext cx="4108536" cy="1477328"/>
          </a:xfrm>
          <a:prstGeom prst="rect">
            <a:avLst/>
          </a:prstGeom>
          <a:solidFill>
            <a:srgbClr val="FFCC00"/>
          </a:solidFill>
          <a:ln>
            <a:solidFill>
              <a:srgbClr val="FF0000"/>
            </a:solidFill>
          </a:ln>
        </p:spPr>
        <p:txBody>
          <a:bodyPr wrap="square" rtlCol="0">
            <a:spAutoFit/>
          </a:bodyPr>
          <a:lstStyle/>
          <a:p>
            <a:pPr algn="just"/>
            <a:r>
              <a:rPr lang="en-IE" b="1" i="1" u="sng" dirty="0">
                <a:latin typeface="Arial" pitchFamily="34" charset="0"/>
                <a:cs typeface="Arial" pitchFamily="34" charset="0"/>
              </a:rPr>
              <a:t>What to look for:</a:t>
            </a:r>
          </a:p>
          <a:p>
            <a:pPr marL="285750" indent="-285750" algn="just">
              <a:buFont typeface="Arial" pitchFamily="34" charset="0"/>
              <a:buChar char="•"/>
            </a:pPr>
            <a:r>
              <a:rPr lang="en-IE" i="1" dirty="0">
                <a:latin typeface="Arial" pitchFamily="34" charset="0"/>
                <a:cs typeface="Arial" pitchFamily="34" charset="0"/>
              </a:rPr>
              <a:t>Is the child slumped over the desk?</a:t>
            </a:r>
          </a:p>
          <a:p>
            <a:pPr marL="285750" indent="-285750" algn="just">
              <a:buFont typeface="Arial" pitchFamily="34" charset="0"/>
              <a:buChar char="•"/>
            </a:pPr>
            <a:r>
              <a:rPr lang="en-IE" i="1" dirty="0">
                <a:latin typeface="Arial" pitchFamily="34" charset="0"/>
                <a:cs typeface="Arial" pitchFamily="34" charset="0"/>
              </a:rPr>
              <a:t>Is the child leaning to one side </a:t>
            </a:r>
            <a:r>
              <a:rPr lang="en-IE" i="1" dirty="0" smtClean="0">
                <a:latin typeface="Arial" pitchFamily="34" charset="0"/>
                <a:cs typeface="Arial" pitchFamily="34" charset="0"/>
              </a:rPr>
              <a:t>or </a:t>
            </a:r>
            <a:r>
              <a:rPr lang="en-IE" i="1" dirty="0">
                <a:latin typeface="Arial" pitchFamily="34" charset="0"/>
                <a:cs typeface="Arial" pitchFamily="34" charset="0"/>
              </a:rPr>
              <a:t>sitting awkwardly?</a:t>
            </a:r>
          </a:p>
          <a:p>
            <a:endParaRPr lang="en-IE" dirty="0"/>
          </a:p>
        </p:txBody>
      </p:sp>
      <p:pic>
        <p:nvPicPr>
          <p:cNvPr id="7" name="Picture 2" descr="Image result for child sitting at table"/>
          <p:cNvPicPr>
            <a:picLocks noChangeAspect="1" noChangeArrowheads="1"/>
          </p:cNvPicPr>
          <p:nvPr/>
        </p:nvPicPr>
        <p:blipFill>
          <a:blip r:embed="rId2" cstate="print"/>
          <a:srcRect/>
          <a:stretch>
            <a:fillRect/>
          </a:stretch>
        </p:blipFill>
        <p:spPr bwMode="auto">
          <a:xfrm>
            <a:off x="8610600" y="2049058"/>
            <a:ext cx="3360373" cy="2159346"/>
          </a:xfrm>
          <a:prstGeom prst="rect">
            <a:avLst/>
          </a:prstGeom>
          <a:noFill/>
        </p:spPr>
      </p:pic>
      <p:pic>
        <p:nvPicPr>
          <p:cNvPr id="8" name="Picture 2" descr="Image result for older child sitting cross legged on the floor"/>
          <p:cNvPicPr>
            <a:picLocks noChangeAspect="1" noChangeArrowheads="1"/>
          </p:cNvPicPr>
          <p:nvPr/>
        </p:nvPicPr>
        <p:blipFill>
          <a:blip r:embed="rId3" cstate="print"/>
          <a:srcRect/>
          <a:stretch>
            <a:fillRect/>
          </a:stretch>
        </p:blipFill>
        <p:spPr bwMode="auto">
          <a:xfrm>
            <a:off x="9666407" y="4907260"/>
            <a:ext cx="2177231" cy="1950740"/>
          </a:xfrm>
          <a:prstGeom prst="rect">
            <a:avLst/>
          </a:prstGeom>
          <a:noFill/>
        </p:spPr>
      </p:pic>
      <p:sp>
        <p:nvSpPr>
          <p:cNvPr id="6" name="Rectangle 5"/>
          <p:cNvSpPr/>
          <p:nvPr/>
        </p:nvSpPr>
        <p:spPr>
          <a:xfrm>
            <a:off x="4922728" y="2391837"/>
            <a:ext cx="3687872" cy="1338828"/>
          </a:xfrm>
          <a:prstGeom prst="rect">
            <a:avLst/>
          </a:prstGeom>
          <a:solidFill>
            <a:srgbClr val="99CCFF"/>
          </a:solidFill>
          <a:ln>
            <a:solidFill>
              <a:srgbClr val="7030A0"/>
            </a:solidFill>
          </a:ln>
        </p:spPr>
        <p:txBody>
          <a:bodyPr wrap="square">
            <a:spAutoFit/>
          </a:bodyPr>
          <a:lstStyle/>
          <a:p>
            <a:pPr>
              <a:lnSpc>
                <a:spcPct val="90000"/>
              </a:lnSpc>
              <a:buNone/>
            </a:pPr>
            <a:r>
              <a:rPr lang="en-US" b="1" i="1" u="sng" dirty="0">
                <a:latin typeface="Arial" pitchFamily="34" charset="0"/>
                <a:cs typeface="Arial" pitchFamily="34" charset="0"/>
              </a:rPr>
              <a:t>At the table:</a:t>
            </a:r>
          </a:p>
          <a:p>
            <a:pPr lvl="1">
              <a:lnSpc>
                <a:spcPct val="90000"/>
              </a:lnSpc>
              <a:buFont typeface="Arial" pitchFamily="34" charset="0"/>
              <a:buChar char="•"/>
            </a:pPr>
            <a:r>
              <a:rPr lang="en-US" i="1" dirty="0">
                <a:latin typeface="Arial" pitchFamily="34" charset="0"/>
                <a:cs typeface="Arial" pitchFamily="34" charset="0"/>
              </a:rPr>
              <a:t>Feet flat on the floor </a:t>
            </a:r>
          </a:p>
          <a:p>
            <a:pPr lvl="1">
              <a:lnSpc>
                <a:spcPct val="90000"/>
              </a:lnSpc>
              <a:buFont typeface="Arial" pitchFamily="34" charset="0"/>
              <a:buChar char="•"/>
            </a:pPr>
            <a:r>
              <a:rPr lang="en-US" i="1" dirty="0" smtClean="0">
                <a:latin typeface="Arial" pitchFamily="34" charset="0"/>
                <a:cs typeface="Arial" pitchFamily="34" charset="0"/>
              </a:rPr>
              <a:t>Hips/knees </a:t>
            </a:r>
            <a:r>
              <a:rPr lang="en-US" i="1" dirty="0">
                <a:latin typeface="Arial" pitchFamily="34" charset="0"/>
                <a:cs typeface="Arial" pitchFamily="34" charset="0"/>
              </a:rPr>
              <a:t>at 90°</a:t>
            </a:r>
          </a:p>
          <a:p>
            <a:pPr lvl="1">
              <a:lnSpc>
                <a:spcPct val="90000"/>
              </a:lnSpc>
              <a:buFont typeface="Arial" pitchFamily="34" charset="0"/>
              <a:buChar char="•"/>
            </a:pPr>
            <a:r>
              <a:rPr lang="en-US" i="1" dirty="0" smtClean="0">
                <a:latin typeface="Arial" pitchFamily="34" charset="0"/>
                <a:cs typeface="Arial" pitchFamily="34" charset="0"/>
              </a:rPr>
              <a:t>Table </a:t>
            </a:r>
            <a:r>
              <a:rPr lang="en-US" i="1" dirty="0">
                <a:latin typeface="Arial" pitchFamily="34" charset="0"/>
                <a:cs typeface="Arial" pitchFamily="34" charset="0"/>
              </a:rPr>
              <a:t>height, about 2 inches above the level of the elbows</a:t>
            </a:r>
          </a:p>
        </p:txBody>
      </p:sp>
      <p:sp>
        <p:nvSpPr>
          <p:cNvPr id="9" name="Rectangle 8"/>
          <p:cNvSpPr/>
          <p:nvPr/>
        </p:nvSpPr>
        <p:spPr>
          <a:xfrm>
            <a:off x="4922728" y="4684393"/>
            <a:ext cx="3687872" cy="1754326"/>
          </a:xfrm>
          <a:prstGeom prst="rect">
            <a:avLst/>
          </a:prstGeom>
          <a:solidFill>
            <a:srgbClr val="99CCFF"/>
          </a:solidFill>
          <a:ln>
            <a:solidFill>
              <a:srgbClr val="7030A0"/>
            </a:solidFill>
          </a:ln>
        </p:spPr>
        <p:txBody>
          <a:bodyPr wrap="square">
            <a:spAutoFit/>
          </a:bodyPr>
          <a:lstStyle/>
          <a:p>
            <a:pPr>
              <a:buNone/>
            </a:pPr>
            <a:r>
              <a:rPr lang="en-US" b="1" i="1" u="sng" dirty="0">
                <a:latin typeface="Arial" pitchFamily="34" charset="0"/>
                <a:cs typeface="Arial" pitchFamily="34" charset="0"/>
              </a:rPr>
              <a:t>On the floor:</a:t>
            </a:r>
          </a:p>
          <a:p>
            <a:pPr lvl="1">
              <a:buFont typeface="Arial" pitchFamily="34" charset="0"/>
              <a:buChar char="•"/>
            </a:pPr>
            <a:r>
              <a:rPr lang="en-US" i="1" dirty="0">
                <a:latin typeface="Arial" pitchFamily="34" charset="0"/>
                <a:cs typeface="Arial" pitchFamily="34" charset="0"/>
              </a:rPr>
              <a:t>Cross legged sitting more stable than long sitting or side sitting</a:t>
            </a:r>
          </a:p>
          <a:p>
            <a:pPr lvl="1">
              <a:buFont typeface="Arial" pitchFamily="34" charset="0"/>
              <a:buChar char="•"/>
            </a:pPr>
            <a:r>
              <a:rPr lang="en-US" i="1" dirty="0">
                <a:latin typeface="Arial" pitchFamily="34" charset="0"/>
                <a:cs typeface="Arial" pitchFamily="34" charset="0"/>
              </a:rPr>
              <a:t>Back supported against a wall may be better </a:t>
            </a:r>
            <a:endParaRPr lang="en-IE" i="1" dirty="0"/>
          </a:p>
        </p:txBody>
      </p:sp>
    </p:spTree>
    <p:extLst>
      <p:ext uri="{BB962C8B-B14F-4D97-AF65-F5344CB8AC3E}">
        <p14:creationId xmlns:p14="http://schemas.microsoft.com/office/powerpoint/2010/main" val="851243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b="1" dirty="0" smtClean="0">
                <a:latin typeface="Arial" pitchFamily="34" charset="0"/>
                <a:cs typeface="Arial" pitchFamily="34" charset="0"/>
              </a:rPr>
              <a:t>Core Stability </a:t>
            </a:r>
            <a:endParaRPr lang="en-IE" b="1" dirty="0">
              <a:latin typeface="Arial" pitchFamily="34" charset="0"/>
              <a:cs typeface="Arial" pitchFamily="34" charset="0"/>
            </a:endParaRPr>
          </a:p>
        </p:txBody>
      </p:sp>
      <p:sp>
        <p:nvSpPr>
          <p:cNvPr id="3" name="Content Placeholder 2"/>
          <p:cNvSpPr>
            <a:spLocks noGrp="1"/>
          </p:cNvSpPr>
          <p:nvPr>
            <p:ph idx="1"/>
          </p:nvPr>
        </p:nvSpPr>
        <p:spPr>
          <a:xfrm>
            <a:off x="765175" y="1465545"/>
            <a:ext cx="10136643" cy="4096407"/>
          </a:xfrm>
        </p:spPr>
        <p:txBody>
          <a:bodyPr>
            <a:normAutofit/>
          </a:bodyPr>
          <a:lstStyle/>
          <a:p>
            <a:r>
              <a:rPr lang="en-IE" dirty="0" smtClean="0"/>
              <a:t> </a:t>
            </a:r>
            <a:r>
              <a:rPr lang="en-IE" sz="2000" dirty="0" smtClean="0">
                <a:latin typeface="Arial" pitchFamily="34" charset="0"/>
                <a:cs typeface="Arial" pitchFamily="34" charset="0"/>
              </a:rPr>
              <a:t>The ability of the muscles of the trunk and lower back to hold the body upright against the resistance of gravity.</a:t>
            </a:r>
          </a:p>
          <a:p>
            <a:r>
              <a:rPr lang="en-IE" sz="2000" dirty="0" smtClean="0">
                <a:latin typeface="Arial" pitchFamily="34" charset="0"/>
                <a:cs typeface="Arial" pitchFamily="34" charset="0"/>
              </a:rPr>
              <a:t>Can lead to poor </a:t>
            </a:r>
            <a:r>
              <a:rPr lang="en-IE" sz="2000" dirty="0">
                <a:latin typeface="Arial" pitchFamily="34" charset="0"/>
                <a:cs typeface="Arial" pitchFamily="34" charset="0"/>
              </a:rPr>
              <a:t>posture which </a:t>
            </a:r>
            <a:r>
              <a:rPr lang="en-IE" sz="2000" dirty="0" smtClean="0">
                <a:latin typeface="Arial" pitchFamily="34" charset="0"/>
                <a:cs typeface="Arial" pitchFamily="34" charset="0"/>
              </a:rPr>
              <a:t>affects fine </a:t>
            </a:r>
            <a:r>
              <a:rPr lang="en-IE" sz="2000" dirty="0">
                <a:latin typeface="Arial" pitchFamily="34" charset="0"/>
                <a:cs typeface="Arial" pitchFamily="34" charset="0"/>
              </a:rPr>
              <a:t>motor </a:t>
            </a:r>
            <a:r>
              <a:rPr lang="en-IE" sz="2000" dirty="0" smtClean="0">
                <a:latin typeface="Arial" pitchFamily="34" charset="0"/>
                <a:cs typeface="Arial" pitchFamily="34" charset="0"/>
              </a:rPr>
              <a:t>skills.</a:t>
            </a:r>
          </a:p>
          <a:p>
            <a:pPr>
              <a:buNone/>
            </a:pPr>
            <a:endParaRPr lang="en-IE" sz="3600" dirty="0" smtClean="0">
              <a:latin typeface="Arial" pitchFamily="34" charset="0"/>
              <a:cs typeface="Arial" pitchFamily="34" charset="0"/>
            </a:endParaRPr>
          </a:p>
        </p:txBody>
      </p:sp>
      <p:sp>
        <p:nvSpPr>
          <p:cNvPr id="6" name="TextBox 5"/>
          <p:cNvSpPr txBox="1"/>
          <p:nvPr/>
        </p:nvSpPr>
        <p:spPr>
          <a:xfrm>
            <a:off x="8342334" y="2976629"/>
            <a:ext cx="2559484" cy="2585323"/>
          </a:xfrm>
          <a:prstGeom prst="rect">
            <a:avLst/>
          </a:prstGeom>
          <a:solidFill>
            <a:srgbClr val="99CCFF"/>
          </a:solidFill>
          <a:ln>
            <a:solidFill>
              <a:srgbClr val="7030A0"/>
            </a:solidFill>
          </a:ln>
        </p:spPr>
        <p:txBody>
          <a:bodyPr wrap="square" rtlCol="0">
            <a:spAutoFit/>
          </a:bodyPr>
          <a:lstStyle/>
          <a:p>
            <a:r>
              <a:rPr lang="en-CA" b="1" i="1" u="sng" dirty="0" smtClean="0">
                <a:latin typeface="Arial" pitchFamily="34" charset="0"/>
                <a:cs typeface="Arial" pitchFamily="34" charset="0"/>
              </a:rPr>
              <a:t>How to help:</a:t>
            </a:r>
          </a:p>
          <a:p>
            <a:pPr marL="285750" indent="-285750">
              <a:buFont typeface="Arial" pitchFamily="34" charset="0"/>
              <a:buChar char="•"/>
            </a:pPr>
            <a:r>
              <a:rPr lang="en-IE" i="1" dirty="0" smtClean="0">
                <a:latin typeface="Arial" pitchFamily="34" charset="0"/>
                <a:cs typeface="Arial" pitchFamily="34" charset="0"/>
              </a:rPr>
              <a:t>Bridges</a:t>
            </a:r>
            <a:endParaRPr lang="en-IE" i="1" dirty="0">
              <a:latin typeface="Arial" pitchFamily="34" charset="0"/>
              <a:cs typeface="Arial" pitchFamily="34" charset="0"/>
            </a:endParaRPr>
          </a:p>
          <a:p>
            <a:pPr marL="285750" indent="-285750">
              <a:buFont typeface="Arial" pitchFamily="34" charset="0"/>
              <a:buChar char="•"/>
            </a:pPr>
            <a:r>
              <a:rPr lang="en-IE" i="1" dirty="0">
                <a:latin typeface="Arial" pitchFamily="34" charset="0"/>
                <a:cs typeface="Arial" pitchFamily="34" charset="0"/>
              </a:rPr>
              <a:t>Animal walks  </a:t>
            </a:r>
          </a:p>
          <a:p>
            <a:pPr marL="285750" indent="-285750">
              <a:buFont typeface="Arial" pitchFamily="34" charset="0"/>
              <a:buChar char="•"/>
            </a:pPr>
            <a:r>
              <a:rPr lang="en-IE" i="1" dirty="0">
                <a:latin typeface="Arial" pitchFamily="34" charset="0"/>
                <a:cs typeface="Arial" pitchFamily="34" charset="0"/>
              </a:rPr>
              <a:t>Fun deck cards</a:t>
            </a:r>
          </a:p>
          <a:p>
            <a:pPr marL="285750" indent="-285750">
              <a:buFont typeface="Arial" pitchFamily="34" charset="0"/>
              <a:buChar char="•"/>
            </a:pPr>
            <a:r>
              <a:rPr lang="en-IE" i="1" dirty="0">
                <a:latin typeface="Arial" pitchFamily="34" charset="0"/>
                <a:cs typeface="Arial" pitchFamily="34" charset="0"/>
              </a:rPr>
              <a:t>PE activities</a:t>
            </a:r>
          </a:p>
          <a:p>
            <a:pPr marL="285750" indent="-285750">
              <a:buFont typeface="Arial" pitchFamily="34" charset="0"/>
              <a:buChar char="•"/>
            </a:pPr>
            <a:r>
              <a:rPr lang="en-IE" i="1" dirty="0">
                <a:latin typeface="Arial" pitchFamily="34" charset="0"/>
                <a:cs typeface="Arial" pitchFamily="34" charset="0"/>
              </a:rPr>
              <a:t>Yoga activities </a:t>
            </a:r>
            <a:endParaRPr lang="en-IE" i="1" dirty="0"/>
          </a:p>
          <a:p>
            <a:pPr marL="285750" indent="-285750">
              <a:buFont typeface="Arial" pitchFamily="34" charset="0"/>
              <a:buChar char="•"/>
            </a:pPr>
            <a:r>
              <a:rPr lang="en-IE" i="1" dirty="0">
                <a:latin typeface="Arial" pitchFamily="34" charset="0"/>
                <a:cs typeface="Arial" pitchFamily="34" charset="0"/>
              </a:rPr>
              <a:t>Push-ups</a:t>
            </a:r>
          </a:p>
          <a:p>
            <a:pPr marL="285750" indent="-285750">
              <a:buFont typeface="Arial" pitchFamily="34" charset="0"/>
              <a:buChar char="•"/>
            </a:pPr>
            <a:r>
              <a:rPr lang="en-IE" i="1" dirty="0">
                <a:latin typeface="Arial" pitchFamily="34" charset="0"/>
                <a:cs typeface="Arial" pitchFamily="34" charset="0"/>
              </a:rPr>
              <a:t>Sit-ups</a:t>
            </a:r>
          </a:p>
          <a:p>
            <a:endParaRPr lang="en-CA" i="1" u="sng" dirty="0" smtClean="0">
              <a:latin typeface="Arial" pitchFamily="34" charset="0"/>
              <a:cs typeface="Arial" pitchFamily="34" charset="0"/>
            </a:endParaRPr>
          </a:p>
        </p:txBody>
      </p:sp>
      <p:sp>
        <p:nvSpPr>
          <p:cNvPr id="7" name="AutoShape 2" descr="Image result for child cra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AutoShape 4" descr="Image result for child cra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AutoShape 6" descr="Image result for child cra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0" name="AutoShape 8" descr="Image result for child crab"/>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1" name="AutoShape 10" descr="Image result for child crab"/>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60" name="Picture 12" descr="Image result for fun deck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074" y="3560985"/>
            <a:ext cx="2895600" cy="292027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4" descr="Image result for child crab walk"/>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4" name="Picture 13" descr="Image result for child crab wal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1764" y="4240562"/>
            <a:ext cx="1903269" cy="2318319"/>
          </a:xfrm>
          <a:prstGeom prst="rect">
            <a:avLst/>
          </a:prstGeom>
          <a:noFill/>
          <a:ln>
            <a:noFill/>
          </a:ln>
        </p:spPr>
      </p:pic>
    </p:spTree>
    <p:extLst>
      <p:ext uri="{BB962C8B-B14F-4D97-AF65-F5344CB8AC3E}">
        <p14:creationId xmlns:p14="http://schemas.microsoft.com/office/powerpoint/2010/main" val="5885024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4417" y="476250"/>
            <a:ext cx="9956800" cy="654050"/>
          </a:xfrm>
        </p:spPr>
        <p:txBody>
          <a:bodyPr>
            <a:normAutofit/>
          </a:bodyPr>
          <a:lstStyle/>
          <a:p>
            <a:pPr algn="ctr" eaLnBrk="1" hangingPunct="1">
              <a:defRPr/>
            </a:pPr>
            <a:r>
              <a:rPr lang="en-IE" b="1" cap="none" dirty="0" smtClean="0">
                <a:latin typeface="Arial" pitchFamily="34" charset="0"/>
                <a:cs typeface="Arial" pitchFamily="34" charset="0"/>
              </a:rPr>
              <a:t>Arm and Shoulder Stability </a:t>
            </a:r>
            <a:endParaRPr lang="en-IE" b="1" dirty="0">
              <a:latin typeface="Arial" pitchFamily="34" charset="0"/>
              <a:cs typeface="Arial" pitchFamily="34" charset="0"/>
            </a:endParaRPr>
          </a:p>
        </p:txBody>
      </p:sp>
      <p:sp>
        <p:nvSpPr>
          <p:cNvPr id="75779" name="Content Placeholder 2"/>
          <p:cNvSpPr>
            <a:spLocks noGrp="1"/>
          </p:cNvSpPr>
          <p:nvPr>
            <p:ph sz="quarter" idx="4294967295"/>
          </p:nvPr>
        </p:nvSpPr>
        <p:spPr>
          <a:xfrm>
            <a:off x="609600" y="1341438"/>
            <a:ext cx="9956800" cy="5132387"/>
          </a:xfrm>
        </p:spPr>
        <p:txBody>
          <a:bodyPr/>
          <a:lstStyle/>
          <a:p>
            <a:r>
              <a:rPr lang="en-IE" dirty="0" smtClean="0">
                <a:latin typeface="Comic Sans MS" pitchFamily="66" charset="0"/>
              </a:rPr>
              <a:t>	</a:t>
            </a:r>
            <a:r>
              <a:rPr lang="en-IE" dirty="0">
                <a:latin typeface="Arial" pitchFamily="34" charset="0"/>
                <a:cs typeface="Arial" pitchFamily="34" charset="0"/>
              </a:rPr>
              <a:t>Children need to have stability at the trunk and shoulder so that they can use their hands effectively.</a:t>
            </a:r>
          </a:p>
          <a:p>
            <a:pPr algn="just" eaLnBrk="1" hangingPunct="1">
              <a:buFont typeface="Wingdings" pitchFamily="2" charset="2"/>
              <a:buNone/>
            </a:pPr>
            <a:endParaRPr lang="en-IE" dirty="0" smtClean="0">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10024606" y="1030565"/>
            <a:ext cx="2305181" cy="137029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9281815" y="4995282"/>
            <a:ext cx="2910185" cy="1053213"/>
          </a:xfrm>
          <a:prstGeom prst="rect">
            <a:avLst/>
          </a:prstGeom>
          <a:noFill/>
          <a:ln w="9525">
            <a:noFill/>
            <a:miter lim="800000"/>
            <a:headEnd/>
            <a:tailEnd/>
          </a:ln>
        </p:spPr>
      </p:pic>
      <p:sp>
        <p:nvSpPr>
          <p:cNvPr id="8" name="TextBox 7"/>
          <p:cNvSpPr txBox="1"/>
          <p:nvPr/>
        </p:nvSpPr>
        <p:spPr>
          <a:xfrm>
            <a:off x="1603331" y="2132856"/>
            <a:ext cx="4045906" cy="4247317"/>
          </a:xfrm>
          <a:prstGeom prst="rect">
            <a:avLst/>
          </a:prstGeom>
          <a:solidFill>
            <a:srgbClr val="FFCC00"/>
          </a:solidFill>
          <a:ln>
            <a:solidFill>
              <a:srgbClr val="FF0000"/>
            </a:solidFill>
          </a:ln>
        </p:spPr>
        <p:txBody>
          <a:bodyPr wrap="square" rtlCol="0">
            <a:spAutoFit/>
          </a:bodyPr>
          <a:lstStyle/>
          <a:p>
            <a:pPr algn="just"/>
            <a:r>
              <a:rPr lang="en-IE" b="1" i="1" u="sng" dirty="0">
                <a:latin typeface="Arial" pitchFamily="34" charset="0"/>
                <a:cs typeface="Arial" pitchFamily="34" charset="0"/>
              </a:rPr>
              <a:t>What to look for:</a:t>
            </a:r>
          </a:p>
          <a:p>
            <a:pPr marL="285750" indent="-285750">
              <a:buFont typeface="Arial" pitchFamily="34" charset="0"/>
              <a:buChar char="•"/>
            </a:pPr>
            <a:r>
              <a:rPr lang="en-CA" i="1" dirty="0">
                <a:latin typeface="Arial" pitchFamily="34" charset="0"/>
                <a:cs typeface="Arial" pitchFamily="34" charset="0"/>
              </a:rPr>
              <a:t>Keeps elbows tucked</a:t>
            </a:r>
          </a:p>
          <a:p>
            <a:pPr marL="285750" indent="-285750">
              <a:buFont typeface="Arial" pitchFamily="34" charset="0"/>
              <a:buChar char="•"/>
            </a:pPr>
            <a:r>
              <a:rPr lang="en-CA" i="1" dirty="0">
                <a:latin typeface="Arial" pitchFamily="34" charset="0"/>
                <a:cs typeface="Arial" pitchFamily="34" charset="0"/>
              </a:rPr>
              <a:t>Shoulders raised when writing or using scissors</a:t>
            </a:r>
          </a:p>
          <a:p>
            <a:pPr marL="285750" indent="-285750">
              <a:buFont typeface="Arial" pitchFamily="34" charset="0"/>
              <a:buChar char="•"/>
            </a:pPr>
            <a:r>
              <a:rPr lang="en-CA" i="1" dirty="0">
                <a:latin typeface="Arial" pitchFamily="34" charset="0"/>
                <a:cs typeface="Arial" pitchFamily="34" charset="0"/>
              </a:rPr>
              <a:t>Rests elbow on chair when raising arm</a:t>
            </a:r>
          </a:p>
          <a:p>
            <a:pPr marL="285750" indent="-285750">
              <a:buFont typeface="Arial" pitchFamily="34" charset="0"/>
              <a:buChar char="•"/>
            </a:pPr>
            <a:r>
              <a:rPr lang="en-CA" i="1" dirty="0">
                <a:latin typeface="Arial" pitchFamily="34" charset="0"/>
                <a:cs typeface="Arial" pitchFamily="34" charset="0"/>
              </a:rPr>
              <a:t>Supports raised arm with other hand</a:t>
            </a:r>
          </a:p>
          <a:p>
            <a:pPr marL="285750" indent="-285750">
              <a:buFont typeface="Arial" pitchFamily="34" charset="0"/>
              <a:buChar char="•"/>
            </a:pPr>
            <a:r>
              <a:rPr lang="en-CA" i="1" dirty="0">
                <a:latin typeface="Arial" pitchFamily="34" charset="0"/>
                <a:cs typeface="Arial" pitchFamily="34" charset="0"/>
              </a:rPr>
              <a:t>Trouble with large movements on the blackboard</a:t>
            </a:r>
          </a:p>
          <a:p>
            <a:pPr marL="285750" indent="-285750">
              <a:buFont typeface="Arial" pitchFamily="34" charset="0"/>
              <a:buChar char="•"/>
            </a:pPr>
            <a:r>
              <a:rPr lang="en-CA" i="1" dirty="0" smtClean="0">
                <a:latin typeface="Arial" pitchFamily="34" charset="0"/>
                <a:cs typeface="Arial" pitchFamily="34" charset="0"/>
              </a:rPr>
              <a:t>Moves </a:t>
            </a:r>
            <a:r>
              <a:rPr lang="en-CA" i="1" dirty="0">
                <a:latin typeface="Arial" pitchFamily="34" charset="0"/>
                <a:cs typeface="Arial" pitchFamily="34" charset="0"/>
              </a:rPr>
              <a:t>their paper during writing / drawing tasks instead of their arm</a:t>
            </a:r>
          </a:p>
          <a:p>
            <a:pPr marL="285750" indent="-285750">
              <a:buFont typeface="Arial" pitchFamily="34" charset="0"/>
              <a:buChar char="•"/>
            </a:pPr>
            <a:r>
              <a:rPr lang="en-IE" i="1" dirty="0" smtClean="0">
                <a:latin typeface="Arial" pitchFamily="34" charset="0"/>
                <a:cs typeface="Arial" pitchFamily="34" charset="0"/>
              </a:rPr>
              <a:t>Complains </a:t>
            </a:r>
            <a:r>
              <a:rPr lang="en-IE" i="1" dirty="0">
                <a:latin typeface="Arial" pitchFamily="34" charset="0"/>
                <a:cs typeface="Arial" pitchFamily="34" charset="0"/>
              </a:rPr>
              <a:t>their arm hurts or it gets tired</a:t>
            </a:r>
          </a:p>
          <a:p>
            <a:endParaRPr lang="en-IE" dirty="0"/>
          </a:p>
        </p:txBody>
      </p:sp>
      <p:sp>
        <p:nvSpPr>
          <p:cNvPr id="3" name="TextBox 2"/>
          <p:cNvSpPr txBox="1"/>
          <p:nvPr/>
        </p:nvSpPr>
        <p:spPr>
          <a:xfrm>
            <a:off x="6087649" y="2400855"/>
            <a:ext cx="4396636" cy="3693319"/>
          </a:xfrm>
          <a:prstGeom prst="rect">
            <a:avLst/>
          </a:prstGeom>
          <a:solidFill>
            <a:srgbClr val="99CCFF"/>
          </a:solidFill>
          <a:ln>
            <a:solidFill>
              <a:srgbClr val="7030A0"/>
            </a:solidFill>
          </a:ln>
        </p:spPr>
        <p:txBody>
          <a:bodyPr wrap="square" rtlCol="0">
            <a:spAutoFit/>
          </a:bodyPr>
          <a:lstStyle/>
          <a:p>
            <a:r>
              <a:rPr lang="en-CA" b="1" i="1" u="sng" dirty="0" smtClean="0">
                <a:latin typeface="Arial" pitchFamily="34" charset="0"/>
                <a:cs typeface="Arial" pitchFamily="34" charset="0"/>
              </a:rPr>
              <a:t>How to help:</a:t>
            </a:r>
          </a:p>
          <a:p>
            <a:pPr marL="285750" indent="-285750">
              <a:buFont typeface="Arial" pitchFamily="34" charset="0"/>
              <a:buChar char="•"/>
            </a:pPr>
            <a:r>
              <a:rPr lang="en-CA" i="1" dirty="0" smtClean="0">
                <a:latin typeface="Arial" pitchFamily="34" charset="0"/>
                <a:cs typeface="Arial" pitchFamily="34" charset="0"/>
              </a:rPr>
              <a:t>Large </a:t>
            </a:r>
            <a:r>
              <a:rPr lang="en-CA" i="1" dirty="0">
                <a:latin typeface="Arial" pitchFamily="34" charset="0"/>
                <a:cs typeface="Arial" pitchFamily="34" charset="0"/>
              </a:rPr>
              <a:t>Motor Games</a:t>
            </a:r>
          </a:p>
          <a:p>
            <a:pPr marL="742950" lvl="1" indent="-285750">
              <a:buFont typeface="Arial" pitchFamily="34" charset="0"/>
              <a:buChar char="•"/>
            </a:pPr>
            <a:r>
              <a:rPr lang="en-CA" i="1" dirty="0" smtClean="0">
                <a:latin typeface="Arial" pitchFamily="34" charset="0"/>
                <a:cs typeface="Arial" pitchFamily="34" charset="0"/>
              </a:rPr>
              <a:t>Push-pull </a:t>
            </a:r>
            <a:r>
              <a:rPr lang="en-CA" i="1" dirty="0">
                <a:latin typeface="Arial" pitchFamily="34" charset="0"/>
                <a:cs typeface="Arial" pitchFamily="34" charset="0"/>
              </a:rPr>
              <a:t>activities, throwing/catching</a:t>
            </a:r>
          </a:p>
          <a:p>
            <a:pPr marL="285750" indent="-285750">
              <a:buFont typeface="Arial" pitchFamily="34" charset="0"/>
              <a:buChar char="•"/>
            </a:pPr>
            <a:r>
              <a:rPr lang="en-CA" i="1" dirty="0">
                <a:latin typeface="Arial" pitchFamily="34" charset="0"/>
                <a:cs typeface="Arial" pitchFamily="34" charset="0"/>
              </a:rPr>
              <a:t>Weight-bearing Activities</a:t>
            </a:r>
          </a:p>
          <a:p>
            <a:pPr marL="742950" lvl="1" indent="-285750">
              <a:buFont typeface="Arial" pitchFamily="34" charset="0"/>
              <a:buChar char="•"/>
            </a:pPr>
            <a:r>
              <a:rPr lang="en-CA" i="1" dirty="0">
                <a:latin typeface="Arial" pitchFamily="34" charset="0"/>
                <a:cs typeface="Arial" pitchFamily="34" charset="0"/>
              </a:rPr>
              <a:t>Chair push ups, wall push ups, lying on tummy on the floor when doing activities</a:t>
            </a:r>
          </a:p>
          <a:p>
            <a:pPr marL="742950" lvl="1" indent="-285750">
              <a:buFont typeface="Arial" pitchFamily="34" charset="0"/>
              <a:buChar char="•"/>
            </a:pPr>
            <a:r>
              <a:rPr lang="en-CA" i="1" dirty="0">
                <a:latin typeface="Arial" pitchFamily="34" charset="0"/>
                <a:cs typeface="Arial" pitchFamily="34" charset="0"/>
              </a:rPr>
              <a:t>Wheelbarrow walks</a:t>
            </a:r>
          </a:p>
          <a:p>
            <a:pPr marL="742950" lvl="1" indent="-285750">
              <a:buFont typeface="Arial" pitchFamily="34" charset="0"/>
              <a:buChar char="•"/>
            </a:pPr>
            <a:r>
              <a:rPr lang="en-CA" i="1" dirty="0">
                <a:latin typeface="Arial" pitchFamily="34" charset="0"/>
                <a:cs typeface="Arial" pitchFamily="34" charset="0"/>
              </a:rPr>
              <a:t>Crab walks, crab football</a:t>
            </a:r>
          </a:p>
          <a:p>
            <a:pPr marL="742950" lvl="1" indent="-285750">
              <a:buFont typeface="Arial" pitchFamily="34" charset="0"/>
              <a:buChar char="•"/>
            </a:pPr>
            <a:r>
              <a:rPr lang="en-CA" i="1" dirty="0">
                <a:latin typeface="Arial" pitchFamily="34" charset="0"/>
                <a:cs typeface="Arial" pitchFamily="34" charset="0"/>
              </a:rPr>
              <a:t>Animal walks </a:t>
            </a:r>
          </a:p>
          <a:p>
            <a:pPr marL="285750" indent="-285750">
              <a:buFont typeface="Arial" pitchFamily="34" charset="0"/>
              <a:buChar char="•"/>
            </a:pPr>
            <a:r>
              <a:rPr lang="en-CA" i="1" dirty="0">
                <a:latin typeface="Arial" pitchFamily="34" charset="0"/>
                <a:cs typeface="Arial" pitchFamily="34" charset="0"/>
              </a:rPr>
              <a:t>Work on vertical surfaces</a:t>
            </a:r>
          </a:p>
          <a:p>
            <a:pPr marL="285750" indent="-285750">
              <a:buFont typeface="Arial" pitchFamily="34" charset="0"/>
              <a:buChar char="•"/>
            </a:pPr>
            <a:r>
              <a:rPr lang="en-CA" i="1" dirty="0">
                <a:latin typeface="Arial" pitchFamily="34" charset="0"/>
                <a:cs typeface="Arial" pitchFamily="34" charset="0"/>
              </a:rPr>
              <a:t>Arm spirals</a:t>
            </a:r>
          </a:p>
        </p:txBody>
      </p:sp>
    </p:spTree>
    <p:extLst>
      <p:ext uri="{BB962C8B-B14F-4D97-AF65-F5344CB8AC3E}">
        <p14:creationId xmlns:p14="http://schemas.microsoft.com/office/powerpoint/2010/main" val="346971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623" y="561479"/>
            <a:ext cx="8911687" cy="1280890"/>
          </a:xfrm>
        </p:spPr>
        <p:txBody>
          <a:bodyPr>
            <a:normAutofit/>
          </a:bodyPr>
          <a:lstStyle/>
          <a:p>
            <a:pPr algn="ctr"/>
            <a:r>
              <a:rPr lang="en-IE" b="1" dirty="0" smtClean="0">
                <a:latin typeface="Arial" pitchFamily="34" charset="0"/>
                <a:cs typeface="Arial" pitchFamily="34" charset="0"/>
              </a:rPr>
              <a:t>Hand and Finger </a:t>
            </a:r>
            <a:r>
              <a:rPr lang="en-IE" b="1" dirty="0">
                <a:latin typeface="Arial" pitchFamily="34" charset="0"/>
                <a:cs typeface="Arial" pitchFamily="34" charset="0"/>
              </a:rPr>
              <a:t>S</a:t>
            </a:r>
            <a:r>
              <a:rPr lang="en-IE" b="1" dirty="0" smtClean="0">
                <a:latin typeface="Arial" pitchFamily="34" charset="0"/>
                <a:cs typeface="Arial" pitchFamily="34" charset="0"/>
              </a:rPr>
              <a:t>trength</a:t>
            </a:r>
            <a:endParaRPr lang="en-IE" b="1" dirty="0">
              <a:latin typeface="Arial" pitchFamily="34" charset="0"/>
              <a:cs typeface="Arial" pitchFamily="34" charset="0"/>
            </a:endParaRPr>
          </a:p>
        </p:txBody>
      </p:sp>
      <p:sp>
        <p:nvSpPr>
          <p:cNvPr id="3" name="Content Placeholder 2"/>
          <p:cNvSpPr>
            <a:spLocks noGrp="1"/>
          </p:cNvSpPr>
          <p:nvPr>
            <p:ph idx="1"/>
          </p:nvPr>
        </p:nvSpPr>
        <p:spPr>
          <a:xfrm>
            <a:off x="1699864" y="1632559"/>
            <a:ext cx="8915400" cy="3777622"/>
          </a:xfrm>
        </p:spPr>
        <p:txBody>
          <a:bodyPr>
            <a:normAutofit/>
          </a:bodyPr>
          <a:lstStyle/>
          <a:p>
            <a:r>
              <a:rPr lang="en-IE" sz="2000" dirty="0" smtClean="0">
                <a:latin typeface="Arial" pitchFamily="34" charset="0"/>
                <a:cs typeface="Arial" pitchFamily="34" charset="0"/>
              </a:rPr>
              <a:t>Required for everyday </a:t>
            </a:r>
            <a:r>
              <a:rPr lang="en-IE" sz="2000" dirty="0">
                <a:latin typeface="Arial" pitchFamily="34" charset="0"/>
                <a:cs typeface="Arial" pitchFamily="34" charset="0"/>
              </a:rPr>
              <a:t>activities such as doing up buttons </a:t>
            </a:r>
            <a:r>
              <a:rPr lang="en-IE" sz="2000" dirty="0" smtClean="0">
                <a:latin typeface="Arial" pitchFamily="34" charset="0"/>
                <a:cs typeface="Arial" pitchFamily="34" charset="0"/>
              </a:rPr>
              <a:t>and zips</a:t>
            </a:r>
            <a:r>
              <a:rPr lang="en-IE" sz="2000" dirty="0">
                <a:latin typeface="Arial" pitchFamily="34" charset="0"/>
                <a:cs typeface="Arial" pitchFamily="34" charset="0"/>
              </a:rPr>
              <a:t>, </a:t>
            </a:r>
            <a:r>
              <a:rPr lang="en-IE" sz="2000" dirty="0" smtClean="0">
                <a:latin typeface="Arial" pitchFamily="34" charset="0"/>
                <a:cs typeface="Arial" pitchFamily="34" charset="0"/>
              </a:rPr>
              <a:t>climbing </a:t>
            </a:r>
            <a:r>
              <a:rPr lang="en-IE" sz="2000" dirty="0">
                <a:latin typeface="Arial" pitchFamily="34" charset="0"/>
                <a:cs typeface="Arial" pitchFamily="34" charset="0"/>
              </a:rPr>
              <a:t>monkey </a:t>
            </a:r>
            <a:r>
              <a:rPr lang="en-IE" sz="2000" dirty="0" smtClean="0">
                <a:latin typeface="Arial" pitchFamily="34" charset="0"/>
                <a:cs typeface="Arial" pitchFamily="34" charset="0"/>
              </a:rPr>
              <a:t>bars, using scissors or cutlery.  </a:t>
            </a:r>
          </a:p>
          <a:p>
            <a:r>
              <a:rPr lang="en-IE" sz="2000" dirty="0" smtClean="0">
                <a:latin typeface="Arial" pitchFamily="34" charset="0"/>
                <a:cs typeface="Arial" pitchFamily="34" charset="0"/>
              </a:rPr>
              <a:t>Helps </a:t>
            </a:r>
            <a:r>
              <a:rPr lang="en-IE" sz="2000" dirty="0">
                <a:latin typeface="Arial" pitchFamily="34" charset="0"/>
                <a:cs typeface="Arial" pitchFamily="34" charset="0"/>
              </a:rPr>
              <a:t>to develop the </a:t>
            </a:r>
            <a:r>
              <a:rPr lang="en-IE" sz="2000" dirty="0" smtClean="0">
                <a:latin typeface="Arial" pitchFamily="34" charset="0"/>
                <a:cs typeface="Arial" pitchFamily="34" charset="0"/>
              </a:rPr>
              <a:t>stamina and endurance to complete </a:t>
            </a:r>
            <a:r>
              <a:rPr lang="en-IE" sz="2000" dirty="0">
                <a:latin typeface="Arial" pitchFamily="34" charset="0"/>
                <a:cs typeface="Arial" pitchFamily="34" charset="0"/>
              </a:rPr>
              <a:t>activities such as writing a </a:t>
            </a:r>
            <a:r>
              <a:rPr lang="en-IE" sz="2000" dirty="0" smtClean="0">
                <a:latin typeface="Arial" pitchFamily="34" charset="0"/>
                <a:cs typeface="Arial" pitchFamily="34" charset="0"/>
              </a:rPr>
              <a:t>full </a:t>
            </a:r>
            <a:r>
              <a:rPr lang="en-IE" sz="2000" dirty="0">
                <a:latin typeface="Arial" pitchFamily="34" charset="0"/>
                <a:cs typeface="Arial" pitchFamily="34" charset="0"/>
              </a:rPr>
              <a:t>page</a:t>
            </a:r>
            <a:r>
              <a:rPr lang="en-IE" sz="2000" dirty="0" smtClean="0">
                <a:latin typeface="Arial" pitchFamily="34" charset="0"/>
                <a:cs typeface="Arial" pitchFamily="34" charset="0"/>
              </a:rPr>
              <a:t>.</a:t>
            </a:r>
          </a:p>
          <a:p>
            <a:pPr marL="0" indent="0">
              <a:buNone/>
            </a:pPr>
            <a:endParaRPr lang="en-IE" sz="2800" i="1" dirty="0" smtClean="0">
              <a:latin typeface="Arial" pitchFamily="34" charset="0"/>
              <a:cs typeface="Arial" pitchFamily="34" charset="0"/>
            </a:endParaRPr>
          </a:p>
          <a:p>
            <a:endParaRPr lang="en-IE" sz="2800" i="1" dirty="0">
              <a:latin typeface="Arial" pitchFamily="34" charset="0"/>
              <a:cs typeface="Arial" pitchFamily="34" charset="0"/>
            </a:endParaRPr>
          </a:p>
        </p:txBody>
      </p:sp>
      <p:sp>
        <p:nvSpPr>
          <p:cNvPr id="6" name="TextBox 5"/>
          <p:cNvSpPr txBox="1"/>
          <p:nvPr/>
        </p:nvSpPr>
        <p:spPr>
          <a:xfrm>
            <a:off x="1515649" y="3260198"/>
            <a:ext cx="4045906" cy="3139321"/>
          </a:xfrm>
          <a:prstGeom prst="rect">
            <a:avLst/>
          </a:prstGeom>
          <a:solidFill>
            <a:srgbClr val="FFCC00"/>
          </a:solidFill>
          <a:ln>
            <a:solidFill>
              <a:srgbClr val="FF0000"/>
            </a:solidFill>
          </a:ln>
        </p:spPr>
        <p:txBody>
          <a:bodyPr wrap="square" rtlCol="0">
            <a:spAutoFit/>
          </a:bodyPr>
          <a:lstStyle/>
          <a:p>
            <a:pPr algn="just"/>
            <a:r>
              <a:rPr lang="en-IE" b="1" i="1" u="sng" dirty="0">
                <a:latin typeface="Arial" pitchFamily="34" charset="0"/>
                <a:cs typeface="Arial" pitchFamily="34" charset="0"/>
              </a:rPr>
              <a:t>What to look for:</a:t>
            </a:r>
          </a:p>
          <a:p>
            <a:pPr marL="285750" indent="-285750">
              <a:buFont typeface="Arial" pitchFamily="34" charset="0"/>
              <a:buChar char="•"/>
            </a:pPr>
            <a:r>
              <a:rPr lang="en-IE" i="1" dirty="0" smtClean="0">
                <a:latin typeface="Arial" pitchFamily="34" charset="0"/>
                <a:cs typeface="Arial" pitchFamily="34" charset="0"/>
              </a:rPr>
              <a:t>Fatigues </a:t>
            </a:r>
            <a:r>
              <a:rPr lang="en-IE" i="1" dirty="0">
                <a:latin typeface="Arial" pitchFamily="34" charset="0"/>
                <a:cs typeface="Arial" pitchFamily="34" charset="0"/>
              </a:rPr>
              <a:t>easily when completing a piece of writing.</a:t>
            </a:r>
          </a:p>
          <a:p>
            <a:pPr marL="285750" indent="-285750">
              <a:buFont typeface="Arial" pitchFamily="34" charset="0"/>
              <a:buChar char="•"/>
            </a:pPr>
            <a:r>
              <a:rPr lang="en-IE" i="1" dirty="0">
                <a:latin typeface="Arial" pitchFamily="34" charset="0"/>
                <a:cs typeface="Arial" pitchFamily="34" charset="0"/>
              </a:rPr>
              <a:t>Difficulty opening packets and bottles.</a:t>
            </a:r>
          </a:p>
          <a:p>
            <a:pPr marL="285750" indent="-285750">
              <a:buFont typeface="Arial" pitchFamily="34" charset="0"/>
              <a:buChar char="•"/>
            </a:pPr>
            <a:r>
              <a:rPr lang="en-IE" i="1" dirty="0">
                <a:latin typeface="Arial" pitchFamily="34" charset="0"/>
                <a:cs typeface="Arial" pitchFamily="34" charset="0"/>
              </a:rPr>
              <a:t>Difficulty holding their pencil/ scissors correctly.</a:t>
            </a:r>
          </a:p>
          <a:p>
            <a:pPr marL="285750" indent="-285750">
              <a:buFont typeface="Arial" pitchFamily="34" charset="0"/>
              <a:buChar char="•"/>
            </a:pPr>
            <a:r>
              <a:rPr lang="en-IE" i="1" dirty="0">
                <a:latin typeface="Arial" pitchFamily="34" charset="0"/>
                <a:cs typeface="Arial" pitchFamily="34" charset="0"/>
              </a:rPr>
              <a:t>Shaking or rubbing hands, especially during writing/ cutting activities. </a:t>
            </a:r>
          </a:p>
          <a:p>
            <a:endParaRPr lang="en-IE" dirty="0"/>
          </a:p>
        </p:txBody>
      </p:sp>
      <p:sp>
        <p:nvSpPr>
          <p:cNvPr id="7" name="TextBox 6"/>
          <p:cNvSpPr txBox="1"/>
          <p:nvPr/>
        </p:nvSpPr>
        <p:spPr>
          <a:xfrm>
            <a:off x="5882126" y="3159990"/>
            <a:ext cx="4396636" cy="2585323"/>
          </a:xfrm>
          <a:prstGeom prst="rect">
            <a:avLst/>
          </a:prstGeom>
          <a:solidFill>
            <a:srgbClr val="99CCFF"/>
          </a:solidFill>
          <a:ln>
            <a:solidFill>
              <a:srgbClr val="7030A0"/>
            </a:solidFill>
          </a:ln>
        </p:spPr>
        <p:txBody>
          <a:bodyPr wrap="square" rtlCol="0">
            <a:spAutoFit/>
          </a:bodyPr>
          <a:lstStyle/>
          <a:p>
            <a:r>
              <a:rPr lang="en-CA" b="1" i="1" u="sng" dirty="0" smtClean="0">
                <a:latin typeface="Arial" pitchFamily="34" charset="0"/>
                <a:cs typeface="Arial" pitchFamily="34" charset="0"/>
              </a:rPr>
              <a:t>How to help:</a:t>
            </a:r>
          </a:p>
          <a:p>
            <a:pPr marL="285750" indent="-285750">
              <a:buFont typeface="Arial" pitchFamily="34" charset="0"/>
              <a:buChar char="•"/>
            </a:pPr>
            <a:r>
              <a:rPr lang="en-IE" dirty="0" err="1">
                <a:latin typeface="Arial" pitchFamily="34" charset="0"/>
                <a:cs typeface="Arial" pitchFamily="34" charset="0"/>
              </a:rPr>
              <a:t>Playdough</a:t>
            </a:r>
            <a:r>
              <a:rPr lang="en-IE" dirty="0">
                <a:latin typeface="Arial" pitchFamily="34" charset="0"/>
                <a:cs typeface="Arial" pitchFamily="34" charset="0"/>
              </a:rPr>
              <a:t>/ </a:t>
            </a:r>
            <a:r>
              <a:rPr lang="en-IE" dirty="0" err="1">
                <a:latin typeface="Arial" pitchFamily="34" charset="0"/>
                <a:cs typeface="Arial" pitchFamily="34" charset="0"/>
              </a:rPr>
              <a:t>Theraputty</a:t>
            </a:r>
            <a:r>
              <a:rPr lang="en-IE" dirty="0">
                <a:latin typeface="Arial" pitchFamily="34" charset="0"/>
                <a:cs typeface="Arial" pitchFamily="34" charset="0"/>
              </a:rPr>
              <a:t> </a:t>
            </a:r>
            <a:endParaRPr lang="en-IE" dirty="0" smtClean="0">
              <a:latin typeface="Arial" pitchFamily="34" charset="0"/>
              <a:cs typeface="Arial" pitchFamily="34" charset="0"/>
            </a:endParaRPr>
          </a:p>
          <a:p>
            <a:pPr marL="285750" indent="-285750">
              <a:buFont typeface="Arial" pitchFamily="34" charset="0"/>
              <a:buChar char="•"/>
            </a:pPr>
            <a:r>
              <a:rPr lang="en-IE" dirty="0" smtClean="0">
                <a:latin typeface="Arial" pitchFamily="34" charset="0"/>
                <a:cs typeface="Arial" pitchFamily="34" charset="0"/>
              </a:rPr>
              <a:t>Lego </a:t>
            </a:r>
            <a:r>
              <a:rPr lang="en-IE" dirty="0">
                <a:latin typeface="Arial" pitchFamily="34" charset="0"/>
                <a:cs typeface="Arial" pitchFamily="34" charset="0"/>
              </a:rPr>
              <a:t>or other construction </a:t>
            </a:r>
            <a:r>
              <a:rPr lang="en-IE" dirty="0" smtClean="0">
                <a:latin typeface="Arial" pitchFamily="34" charset="0"/>
                <a:cs typeface="Arial" pitchFamily="34" charset="0"/>
              </a:rPr>
              <a:t>activities</a:t>
            </a:r>
            <a:endParaRPr lang="en-IE" dirty="0">
              <a:latin typeface="Arial" pitchFamily="34" charset="0"/>
              <a:cs typeface="Arial" pitchFamily="34" charset="0"/>
            </a:endParaRPr>
          </a:p>
          <a:p>
            <a:pPr marL="285750" indent="-285750">
              <a:buFont typeface="Arial" pitchFamily="34" charset="0"/>
              <a:buChar char="•"/>
            </a:pPr>
            <a:r>
              <a:rPr lang="en-IE" dirty="0">
                <a:latin typeface="Arial" pitchFamily="34" charset="0"/>
                <a:cs typeface="Arial" pitchFamily="34" charset="0"/>
              </a:rPr>
              <a:t>Pop bubble </a:t>
            </a:r>
            <a:r>
              <a:rPr lang="en-IE" dirty="0" smtClean="0">
                <a:latin typeface="Arial" pitchFamily="34" charset="0"/>
                <a:cs typeface="Arial" pitchFamily="34" charset="0"/>
              </a:rPr>
              <a:t>wrap</a:t>
            </a:r>
            <a:endParaRPr lang="en-IE" dirty="0">
              <a:latin typeface="Arial" pitchFamily="34" charset="0"/>
              <a:cs typeface="Arial" pitchFamily="34" charset="0"/>
            </a:endParaRPr>
          </a:p>
          <a:p>
            <a:pPr marL="285750" indent="-285750" algn="just">
              <a:buFont typeface="Arial" pitchFamily="34" charset="0"/>
              <a:buChar char="•"/>
            </a:pPr>
            <a:r>
              <a:rPr lang="en-IE" dirty="0">
                <a:latin typeface="Arial" pitchFamily="34" charset="0"/>
                <a:cs typeface="Arial" pitchFamily="34" charset="0"/>
              </a:rPr>
              <a:t>Rolling marbles up/down/across a wall or table with index, middle and thumb pads</a:t>
            </a:r>
          </a:p>
          <a:p>
            <a:pPr marL="285750" indent="-285750" algn="just">
              <a:buFont typeface="Arial" pitchFamily="34" charset="0"/>
              <a:buChar char="•"/>
            </a:pPr>
            <a:r>
              <a:rPr lang="en-IE" dirty="0">
                <a:latin typeface="Arial" pitchFamily="34" charset="0"/>
                <a:cs typeface="Arial" pitchFamily="34" charset="0"/>
              </a:rPr>
              <a:t>Clothes peg/ tweezers/ tongs activities </a:t>
            </a:r>
          </a:p>
          <a:p>
            <a:pPr marL="285750" indent="-285750" algn="just">
              <a:buFont typeface="Arial" pitchFamily="34" charset="0"/>
              <a:buChar char="•"/>
            </a:pPr>
            <a:r>
              <a:rPr lang="en-IE" dirty="0">
                <a:latin typeface="Arial" pitchFamily="34" charset="0"/>
                <a:cs typeface="Arial" pitchFamily="34" charset="0"/>
              </a:rPr>
              <a:t>Using stencils when drawing</a:t>
            </a:r>
          </a:p>
        </p:txBody>
      </p:sp>
      <p:pic>
        <p:nvPicPr>
          <p:cNvPr id="3074" name="Picture 2" descr="Image result for therapu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0926" y="0"/>
            <a:ext cx="1938576" cy="1660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3223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417" y="404813"/>
            <a:ext cx="9956800" cy="652462"/>
          </a:xfrm>
        </p:spPr>
        <p:txBody>
          <a:bodyPr/>
          <a:lstStyle/>
          <a:p>
            <a:pPr algn="ctr" eaLnBrk="1" hangingPunct="1">
              <a:defRPr/>
            </a:pPr>
            <a:r>
              <a:rPr lang="en-IE" b="1" dirty="0" smtClean="0">
                <a:latin typeface="Arial" pitchFamily="34" charset="0"/>
                <a:cs typeface="Arial" pitchFamily="34" charset="0"/>
              </a:rPr>
              <a:t>Pincer Grip/ In-Hand </a:t>
            </a:r>
            <a:r>
              <a:rPr lang="en-IE" b="1" dirty="0">
                <a:latin typeface="Arial" pitchFamily="34" charset="0"/>
                <a:cs typeface="Arial" pitchFamily="34" charset="0"/>
              </a:rPr>
              <a:t>M</a:t>
            </a:r>
            <a:r>
              <a:rPr lang="en-IE" b="1" dirty="0" smtClean="0">
                <a:latin typeface="Arial" pitchFamily="34" charset="0"/>
                <a:cs typeface="Arial" pitchFamily="34" charset="0"/>
              </a:rPr>
              <a:t>anipulation</a:t>
            </a:r>
            <a:endParaRPr lang="en-IE" b="1" dirty="0">
              <a:latin typeface="Arial" pitchFamily="34" charset="0"/>
              <a:cs typeface="Arial" pitchFamily="34" charset="0"/>
            </a:endParaRPr>
          </a:p>
        </p:txBody>
      </p:sp>
      <p:sp>
        <p:nvSpPr>
          <p:cNvPr id="29700" name="Content Placeholder 2"/>
          <p:cNvSpPr>
            <a:spLocks noGrp="1"/>
          </p:cNvSpPr>
          <p:nvPr>
            <p:ph sz="quarter" idx="1"/>
          </p:nvPr>
        </p:nvSpPr>
        <p:spPr>
          <a:xfrm>
            <a:off x="527381" y="1196753"/>
            <a:ext cx="10753195" cy="5162203"/>
          </a:xfrm>
        </p:spPr>
        <p:txBody>
          <a:bodyPr/>
          <a:lstStyle/>
          <a:p>
            <a:pPr eaLnBrk="1" hangingPunct="1"/>
            <a:r>
              <a:rPr lang="en-IE" dirty="0" smtClean="0">
                <a:latin typeface="Arial" pitchFamily="34" charset="0"/>
                <a:cs typeface="Arial" pitchFamily="34" charset="0"/>
              </a:rPr>
              <a:t>The ability to grasp small objects with the thumb and index finger, and move objects within the hands effectively.</a:t>
            </a:r>
          </a:p>
          <a:p>
            <a:pPr eaLnBrk="1" hangingPunct="1"/>
            <a:r>
              <a:rPr lang="en-IE" dirty="0" smtClean="0">
                <a:latin typeface="Arial" pitchFamily="34" charset="0"/>
                <a:cs typeface="Arial" pitchFamily="34" charset="0"/>
              </a:rPr>
              <a:t>This is an important part of fine motor development. </a:t>
            </a:r>
          </a:p>
          <a:p>
            <a:pPr eaLnBrk="1" hangingPunct="1"/>
            <a:endParaRPr lang="en-IE" dirty="0" smtClean="0">
              <a:latin typeface="Arial" pitchFamily="34" charset="0"/>
              <a:cs typeface="Arial" pitchFamily="34" charset="0"/>
            </a:endParaRPr>
          </a:p>
          <a:p>
            <a:pPr eaLnBrk="1" hangingPunct="1">
              <a:buFont typeface="Wingdings" pitchFamily="2" charset="2"/>
              <a:buNone/>
            </a:pPr>
            <a:endParaRPr lang="en-IE" i="1" dirty="0" smtClean="0">
              <a:latin typeface="Arial" pitchFamily="34" charset="0"/>
              <a:cs typeface="Arial" pitchFamily="34" charset="0"/>
            </a:endParaRPr>
          </a:p>
        </p:txBody>
      </p:sp>
      <p:sp>
        <p:nvSpPr>
          <p:cNvPr id="6" name="TextBox 5"/>
          <p:cNvSpPr txBox="1"/>
          <p:nvPr/>
        </p:nvSpPr>
        <p:spPr>
          <a:xfrm>
            <a:off x="1127342" y="2458532"/>
            <a:ext cx="4045906" cy="3970318"/>
          </a:xfrm>
          <a:prstGeom prst="rect">
            <a:avLst/>
          </a:prstGeom>
          <a:solidFill>
            <a:srgbClr val="FFCC00"/>
          </a:solidFill>
          <a:ln>
            <a:solidFill>
              <a:srgbClr val="FF0000"/>
            </a:solidFill>
          </a:ln>
        </p:spPr>
        <p:txBody>
          <a:bodyPr wrap="square" rtlCol="0">
            <a:spAutoFit/>
          </a:bodyPr>
          <a:lstStyle/>
          <a:p>
            <a:pPr algn="just"/>
            <a:r>
              <a:rPr lang="en-IE" b="1" i="1" u="sng" dirty="0">
                <a:latin typeface="Arial" pitchFamily="34" charset="0"/>
                <a:cs typeface="Arial" pitchFamily="34" charset="0"/>
              </a:rPr>
              <a:t>What to look for:</a:t>
            </a:r>
          </a:p>
          <a:p>
            <a:pPr marL="285750" indent="-285750" algn="just">
              <a:buFont typeface="Arial" pitchFamily="34" charset="0"/>
              <a:buChar char="•"/>
            </a:pPr>
            <a:r>
              <a:rPr lang="en-IE" i="1" dirty="0">
                <a:latin typeface="Arial" pitchFamily="34" charset="0"/>
                <a:cs typeface="Arial" pitchFamily="34" charset="0"/>
              </a:rPr>
              <a:t>May </a:t>
            </a:r>
            <a:r>
              <a:rPr lang="en-IE" i="1" dirty="0" smtClean="0">
                <a:latin typeface="Arial" pitchFamily="34" charset="0"/>
                <a:cs typeface="Arial" pitchFamily="34" charset="0"/>
              </a:rPr>
              <a:t>use </a:t>
            </a:r>
            <a:r>
              <a:rPr lang="en-IE" i="1" dirty="0">
                <a:latin typeface="Arial" pitchFamily="34" charset="0"/>
                <a:cs typeface="Arial" pitchFamily="34" charset="0"/>
              </a:rPr>
              <a:t>both hands for activities that would </a:t>
            </a:r>
            <a:r>
              <a:rPr lang="en-IE" i="1" dirty="0" smtClean="0">
                <a:latin typeface="Arial" pitchFamily="34" charset="0"/>
                <a:cs typeface="Arial" pitchFamily="34" charset="0"/>
              </a:rPr>
              <a:t>usually require </a:t>
            </a:r>
            <a:r>
              <a:rPr lang="en-IE" i="1" dirty="0">
                <a:latin typeface="Arial" pitchFamily="34" charset="0"/>
                <a:cs typeface="Arial" pitchFamily="34" charset="0"/>
              </a:rPr>
              <a:t>only one</a:t>
            </a:r>
          </a:p>
          <a:p>
            <a:pPr marL="285750" indent="-285750" algn="just">
              <a:buFont typeface="Arial" pitchFamily="34" charset="0"/>
              <a:buChar char="•"/>
            </a:pPr>
            <a:r>
              <a:rPr lang="en-IE" i="1" dirty="0">
                <a:latin typeface="Arial" pitchFamily="34" charset="0"/>
                <a:cs typeface="Arial" pitchFamily="34" charset="0"/>
              </a:rPr>
              <a:t>Unnecessarily stabilising an object against their body or an external support to get the job done</a:t>
            </a:r>
          </a:p>
          <a:p>
            <a:pPr marL="285750" indent="-285750">
              <a:buFont typeface="Arial" pitchFamily="34" charset="0"/>
              <a:buChar char="•"/>
            </a:pPr>
            <a:r>
              <a:rPr lang="en-IE" i="1" dirty="0">
                <a:latin typeface="Arial" pitchFamily="34" charset="0"/>
                <a:cs typeface="Arial" pitchFamily="34" charset="0"/>
              </a:rPr>
              <a:t>Whole hand movements when writing or drawing</a:t>
            </a:r>
          </a:p>
          <a:p>
            <a:pPr marL="285750" indent="-285750">
              <a:buFont typeface="Arial" pitchFamily="34" charset="0"/>
              <a:buChar char="•"/>
            </a:pPr>
            <a:r>
              <a:rPr lang="en-IE" i="1" dirty="0">
                <a:latin typeface="Arial" pitchFamily="34" charset="0"/>
                <a:cs typeface="Arial" pitchFamily="34" charset="0"/>
              </a:rPr>
              <a:t>Difficulty picking up very small items or holding pencil</a:t>
            </a:r>
          </a:p>
          <a:p>
            <a:pPr marL="285750" indent="-285750">
              <a:buFont typeface="Arial" pitchFamily="34" charset="0"/>
              <a:buChar char="•"/>
            </a:pPr>
            <a:r>
              <a:rPr lang="en-IE" i="1" dirty="0">
                <a:latin typeface="Arial" pitchFamily="34" charset="0"/>
                <a:cs typeface="Arial" pitchFamily="34" charset="0"/>
              </a:rPr>
              <a:t>It is a pre-writing skill and necessary for holding and manipulating a pencil</a:t>
            </a:r>
          </a:p>
          <a:p>
            <a:endParaRPr lang="en-IE" dirty="0"/>
          </a:p>
        </p:txBody>
      </p:sp>
      <p:sp>
        <p:nvSpPr>
          <p:cNvPr id="7" name="TextBox 6"/>
          <p:cNvSpPr txBox="1"/>
          <p:nvPr/>
        </p:nvSpPr>
        <p:spPr>
          <a:xfrm>
            <a:off x="6488737" y="1918486"/>
            <a:ext cx="4396636" cy="2862322"/>
          </a:xfrm>
          <a:prstGeom prst="rect">
            <a:avLst/>
          </a:prstGeom>
          <a:solidFill>
            <a:srgbClr val="99CCFF"/>
          </a:solidFill>
          <a:ln>
            <a:solidFill>
              <a:srgbClr val="7030A0"/>
            </a:solidFill>
          </a:ln>
        </p:spPr>
        <p:txBody>
          <a:bodyPr wrap="square" rtlCol="0">
            <a:spAutoFit/>
          </a:bodyPr>
          <a:lstStyle/>
          <a:p>
            <a:r>
              <a:rPr lang="en-CA" b="1" i="1" u="sng" dirty="0" smtClean="0">
                <a:latin typeface="Arial" pitchFamily="34" charset="0"/>
                <a:cs typeface="Arial" pitchFamily="34" charset="0"/>
              </a:rPr>
              <a:t>How to help:</a:t>
            </a:r>
          </a:p>
          <a:p>
            <a:pPr marL="285750" indent="-285750" algn="just">
              <a:buFont typeface="Arial" pitchFamily="34" charset="0"/>
              <a:buChar char="•"/>
            </a:pPr>
            <a:r>
              <a:rPr lang="en-IE" i="1" dirty="0">
                <a:latin typeface="Arial" pitchFamily="34" charset="0"/>
                <a:cs typeface="Arial" pitchFamily="34" charset="0"/>
              </a:rPr>
              <a:t>Clothes Pegs/ Tongs/ </a:t>
            </a:r>
            <a:r>
              <a:rPr lang="en-IE" i="1" dirty="0" err="1">
                <a:latin typeface="Arial" pitchFamily="34" charset="0"/>
                <a:cs typeface="Arial" pitchFamily="34" charset="0"/>
              </a:rPr>
              <a:t>Tweezer</a:t>
            </a:r>
            <a:r>
              <a:rPr lang="en-IE" i="1" dirty="0">
                <a:latin typeface="Arial" pitchFamily="34" charset="0"/>
                <a:cs typeface="Arial" pitchFamily="34" charset="0"/>
              </a:rPr>
              <a:t> </a:t>
            </a:r>
            <a:r>
              <a:rPr lang="en-IE" i="1" dirty="0" smtClean="0">
                <a:latin typeface="Arial" pitchFamily="34" charset="0"/>
                <a:cs typeface="Arial" pitchFamily="34" charset="0"/>
              </a:rPr>
              <a:t>games</a:t>
            </a:r>
            <a:endParaRPr lang="en-IE" i="1" dirty="0">
              <a:latin typeface="Arial" pitchFamily="34" charset="0"/>
              <a:cs typeface="Arial" pitchFamily="34" charset="0"/>
            </a:endParaRPr>
          </a:p>
          <a:p>
            <a:pPr marL="285750" indent="-285750" algn="just">
              <a:buFont typeface="Arial" pitchFamily="34" charset="0"/>
              <a:buChar char="•"/>
            </a:pPr>
            <a:r>
              <a:rPr lang="en-IE" i="1" dirty="0">
                <a:latin typeface="Arial" pitchFamily="34" charset="0"/>
                <a:cs typeface="Arial" pitchFamily="34" charset="0"/>
              </a:rPr>
              <a:t>Pinching </a:t>
            </a:r>
            <a:r>
              <a:rPr lang="en-IE" i="1" dirty="0" err="1" smtClean="0">
                <a:latin typeface="Arial" pitchFamily="34" charset="0"/>
                <a:cs typeface="Arial" pitchFamily="34" charset="0"/>
              </a:rPr>
              <a:t>playdough</a:t>
            </a:r>
            <a:r>
              <a:rPr lang="en-IE" i="1" dirty="0">
                <a:latin typeface="Arial" pitchFamily="34" charset="0"/>
                <a:cs typeface="Arial" pitchFamily="34" charset="0"/>
              </a:rPr>
              <a:t>/ </a:t>
            </a:r>
            <a:r>
              <a:rPr lang="en-IE" i="1" dirty="0" err="1">
                <a:latin typeface="Arial" pitchFamily="34" charset="0"/>
                <a:cs typeface="Arial" pitchFamily="34" charset="0"/>
              </a:rPr>
              <a:t>Theraputty</a:t>
            </a:r>
            <a:endParaRPr lang="en-IE" i="1" dirty="0">
              <a:latin typeface="Arial" pitchFamily="34" charset="0"/>
              <a:cs typeface="Arial" pitchFamily="34" charset="0"/>
            </a:endParaRPr>
          </a:p>
          <a:p>
            <a:pPr marL="285750" indent="-285750" algn="just">
              <a:buFont typeface="Arial" pitchFamily="34" charset="0"/>
              <a:buChar char="•"/>
            </a:pPr>
            <a:r>
              <a:rPr lang="en-IE" i="1" dirty="0">
                <a:latin typeface="Arial" pitchFamily="34" charset="0"/>
                <a:cs typeface="Arial" pitchFamily="34" charset="0"/>
              </a:rPr>
              <a:t>Pick up coins to post in a money box – pick up few coins at a time</a:t>
            </a:r>
          </a:p>
          <a:p>
            <a:pPr marL="285750" indent="-285750" algn="just">
              <a:buFont typeface="Arial" pitchFamily="34" charset="0"/>
              <a:buChar char="•"/>
            </a:pPr>
            <a:r>
              <a:rPr lang="en-IE" i="1" dirty="0">
                <a:latin typeface="Arial" pitchFamily="34" charset="0"/>
                <a:cs typeface="Arial" pitchFamily="34" charset="0"/>
              </a:rPr>
              <a:t>Threading small beads</a:t>
            </a:r>
          </a:p>
          <a:p>
            <a:pPr marL="285750" indent="-285750" algn="just">
              <a:buFont typeface="Arial" pitchFamily="34" charset="0"/>
              <a:buChar char="•"/>
            </a:pPr>
            <a:r>
              <a:rPr lang="en-IE" i="1" dirty="0">
                <a:latin typeface="Arial" pitchFamily="34" charset="0"/>
                <a:cs typeface="Arial" pitchFamily="34" charset="0"/>
              </a:rPr>
              <a:t>Tearing </a:t>
            </a:r>
            <a:r>
              <a:rPr lang="en-IE" i="1" dirty="0" smtClean="0">
                <a:latin typeface="Arial" pitchFamily="34" charset="0"/>
                <a:cs typeface="Arial" pitchFamily="34" charset="0"/>
              </a:rPr>
              <a:t>and scrunching paper </a:t>
            </a:r>
            <a:r>
              <a:rPr lang="en-IE" i="1" dirty="0">
                <a:latin typeface="Arial" pitchFamily="34" charset="0"/>
                <a:cs typeface="Arial" pitchFamily="34" charset="0"/>
              </a:rPr>
              <a:t>– try thicker paper to increase the challenge</a:t>
            </a:r>
          </a:p>
          <a:p>
            <a:pPr marL="285750" indent="-285750" algn="just">
              <a:buFont typeface="Arial" pitchFamily="34" charset="0"/>
              <a:buChar char="•"/>
            </a:pPr>
            <a:r>
              <a:rPr lang="en-IE" i="1" dirty="0">
                <a:latin typeface="Arial" pitchFamily="34" charset="0"/>
                <a:cs typeface="Arial" pitchFamily="34" charset="0"/>
              </a:rPr>
              <a:t>Flip double sided crayons </a:t>
            </a:r>
          </a:p>
          <a:p>
            <a:pPr marL="285750" indent="-285750" algn="just">
              <a:buFont typeface="Arial" pitchFamily="34" charset="0"/>
              <a:buChar char="•"/>
            </a:pPr>
            <a:r>
              <a:rPr lang="en-IE" i="1" dirty="0">
                <a:latin typeface="Arial" pitchFamily="34" charset="0"/>
                <a:cs typeface="Arial" pitchFamily="34" charset="0"/>
              </a:rPr>
              <a:t>Ask child to walk up and down pencil</a:t>
            </a:r>
          </a:p>
        </p:txBody>
      </p:sp>
      <p:pic>
        <p:nvPicPr>
          <p:cNvPr id="8" name="Picture 2" descr="H:\_Objectives\Gross &amp; Fine Motor pres\Images\threading.jpg"/>
          <p:cNvPicPr>
            <a:picLocks noChangeAspect="1" noChangeArrowheads="1"/>
          </p:cNvPicPr>
          <p:nvPr/>
        </p:nvPicPr>
        <p:blipFill>
          <a:blip r:embed="rId2" cstate="print"/>
          <a:srcRect/>
          <a:stretch>
            <a:fillRect/>
          </a:stretch>
        </p:blipFill>
        <p:spPr bwMode="auto">
          <a:xfrm>
            <a:off x="9927060" y="5412329"/>
            <a:ext cx="1916626" cy="1350642"/>
          </a:xfrm>
          <a:prstGeom prst="rect">
            <a:avLst/>
          </a:prstGeom>
          <a:ln>
            <a:noFill/>
          </a:ln>
          <a:effectLst>
            <a:outerShdw blurRad="292100" dist="139700" dir="2700000" algn="tl" rotWithShape="0">
              <a:srgbClr val="333333">
                <a:alpha val="65000"/>
              </a:srgbClr>
            </a:outerShdw>
          </a:effectLst>
        </p:spPr>
      </p:pic>
      <p:pic>
        <p:nvPicPr>
          <p:cNvPr id="9" name="Picture 5" descr="H:\_Objectives\Gross &amp; Fine Motor pres\Images\clothes pegs.jpg"/>
          <p:cNvPicPr>
            <a:picLocks noChangeAspect="1" noChangeArrowheads="1"/>
          </p:cNvPicPr>
          <p:nvPr/>
        </p:nvPicPr>
        <p:blipFill>
          <a:blip r:embed="rId3" cstate="print"/>
          <a:srcRect/>
          <a:stretch>
            <a:fillRect/>
          </a:stretch>
        </p:blipFill>
        <p:spPr bwMode="auto">
          <a:xfrm>
            <a:off x="5627873" y="5157788"/>
            <a:ext cx="3454400" cy="12811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82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Custom 15">
      <a:dk1>
        <a:srgbClr val="2D5445"/>
      </a:dk1>
      <a:lt1>
        <a:srgbClr val="FFFFFF"/>
      </a:lt1>
      <a:dk2>
        <a:srgbClr val="2D5445"/>
      </a:dk2>
      <a:lt2>
        <a:srgbClr val="FFFFFF"/>
      </a:lt2>
      <a:accent1>
        <a:srgbClr val="2D5445"/>
      </a:accent1>
      <a:accent2>
        <a:srgbClr val="53937B"/>
      </a:accent2>
      <a:accent3>
        <a:srgbClr val="2D5445"/>
      </a:accent3>
      <a:accent4>
        <a:srgbClr val="3E6E5C"/>
      </a:accent4>
      <a:accent5>
        <a:srgbClr val="3E6E5C"/>
      </a:accent5>
      <a:accent6>
        <a:srgbClr val="182C24"/>
      </a:accent6>
      <a:hlink>
        <a:srgbClr val="002060"/>
      </a:hlink>
      <a:folHlink>
        <a:srgbClr val="384229"/>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497</TotalTime>
  <Words>2002</Words>
  <Application>Microsoft Office PowerPoint</Application>
  <PresentationFormat>Widescreen</PresentationFormat>
  <Paragraphs>275</Paragraphs>
  <Slides>23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Comic Sans MS</vt:lpstr>
      <vt:lpstr>Times New Roman</vt:lpstr>
      <vt:lpstr>Wingdings</vt:lpstr>
      <vt:lpstr>Wingdings 3</vt:lpstr>
      <vt:lpstr>Wisp</vt:lpstr>
      <vt:lpstr>Fine Motor Skills  Jillian Buckley, Occupational Therapist  Demonstration Project on In-school and Early Years Therapy Support    </vt:lpstr>
      <vt:lpstr>Outline of Workshop</vt:lpstr>
      <vt:lpstr>What do these activities have in common?</vt:lpstr>
      <vt:lpstr>Importance of Fine Motor Skills </vt:lpstr>
      <vt:lpstr>Postural Control </vt:lpstr>
      <vt:lpstr>Core Stability </vt:lpstr>
      <vt:lpstr>Arm and Shoulder Stability </vt:lpstr>
      <vt:lpstr>Hand and Finger Strength</vt:lpstr>
      <vt:lpstr>Pincer Grip/ In-Hand Manipulation</vt:lpstr>
      <vt:lpstr>Hand Dominance</vt:lpstr>
      <vt:lpstr>Midline Crossing and Bilateral Integration</vt:lpstr>
      <vt:lpstr>Hypermobility</vt:lpstr>
      <vt:lpstr>Pencil Grasp</vt:lpstr>
      <vt:lpstr>Functional Pencil Grasp</vt:lpstr>
      <vt:lpstr>Developing Effective Pencil Grasp</vt:lpstr>
      <vt:lpstr>Pre-Writing Shapes</vt:lpstr>
      <vt:lpstr>Ideas for Handwriting</vt:lpstr>
      <vt:lpstr>Ideas for Handwriting</vt:lpstr>
      <vt:lpstr>Left Handedness</vt:lpstr>
      <vt:lpstr>Handwriting Programmes</vt:lpstr>
      <vt:lpstr>Scissors Skills</vt:lpstr>
      <vt:lpstr>Improving Scissors Skills</vt:lpstr>
      <vt:lpstr>Thank you for listening!</vt:lpstr>
    </vt:vector>
  </TitlesOfParts>
  <Company>University of Limerick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Aoife.Murphy</dc:creator>
  <cp:lastModifiedBy>Teacher</cp:lastModifiedBy>
  <cp:revision>121</cp:revision>
  <dcterms:created xsi:type="dcterms:W3CDTF">2018-09-25T08:25:16Z</dcterms:created>
  <dcterms:modified xsi:type="dcterms:W3CDTF">2023-04-19T20:55:15Z</dcterms:modified>
</cp:coreProperties>
</file>